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2"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8288000" cy="10287000"/>
  <p:notesSz cx="6858000" cy="9144000"/>
  <p:embeddedFontLst>
    <p:embeddedFont>
      <p:font typeface="Garet Bold" panose="020B0604020202020204" charset="0"/>
      <p:regular r:id="rId19"/>
    </p:embeddedFont>
    <p:embeddedFont>
      <p:font typeface="Poppins" panose="000005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0"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svg"/><Relationship Id="rId7" Type="http://schemas.openxmlformats.org/officeDocument/2006/relationships/image" Target="../media/image25.svg"/><Relationship Id="rId12"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6.png"/><Relationship Id="rId5" Type="http://schemas.openxmlformats.org/officeDocument/2006/relationships/image" Target="../media/image23.svg"/><Relationship Id="rId10" Type="http://schemas.openxmlformats.org/officeDocument/2006/relationships/image" Target="../media/image18.svg"/><Relationship Id="rId4" Type="http://schemas.openxmlformats.org/officeDocument/2006/relationships/image" Target="../media/image2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svg"/><Relationship Id="rId7" Type="http://schemas.openxmlformats.org/officeDocument/2006/relationships/image" Target="../media/image2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svg"/><Relationship Id="rId10" Type="http://schemas.openxmlformats.org/officeDocument/2006/relationships/image" Target="../media/image18.svg"/><Relationship Id="rId4" Type="http://schemas.openxmlformats.org/officeDocument/2006/relationships/image" Target="../media/image22.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sp>
        <p:nvSpPr>
          <p:cNvPr id="5" name="TextBox 5"/>
          <p:cNvSpPr txBox="1"/>
          <p:nvPr/>
        </p:nvSpPr>
        <p:spPr>
          <a:xfrm>
            <a:off x="714145" y="3154454"/>
            <a:ext cx="16947972" cy="3049553"/>
          </a:xfrm>
          <a:prstGeom prst="rect">
            <a:avLst/>
          </a:prstGeom>
        </p:spPr>
        <p:txBody>
          <a:bodyPr lIns="0" tIns="0" rIns="0" bIns="0" rtlCol="0" anchor="t">
            <a:spAutoFit/>
          </a:bodyPr>
          <a:lstStyle/>
          <a:p>
            <a:pPr algn="ctr">
              <a:lnSpc>
                <a:spcPts val="7844"/>
              </a:lnSpc>
            </a:pPr>
            <a:r>
              <a:rPr lang="en-US" sz="7767" b="1" dirty="0">
                <a:solidFill>
                  <a:srgbClr val="FFFFFF"/>
                </a:solidFill>
                <a:latin typeface="Garet Bold"/>
                <a:ea typeface="Garet Bold"/>
                <a:cs typeface="Garet Bold"/>
                <a:sym typeface="Garet Bold"/>
              </a:rPr>
              <a:t>TRACKING SPACE OBJECTS: ORBITAL ANALYSIS AND COLLISION RISK VISUALIZATION</a:t>
            </a:r>
          </a:p>
        </p:txBody>
      </p:sp>
      <p:pic>
        <p:nvPicPr>
          <p:cNvPr id="6" name="Picture 6"/>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7" name="Picture 7"/>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8" name="TextBox 8"/>
          <p:cNvSpPr txBox="1"/>
          <p:nvPr/>
        </p:nvSpPr>
        <p:spPr>
          <a:xfrm>
            <a:off x="-1495983" y="8903970"/>
            <a:ext cx="7453459" cy="1500506"/>
          </a:xfrm>
          <a:prstGeom prst="rect">
            <a:avLst/>
          </a:prstGeom>
        </p:spPr>
        <p:txBody>
          <a:bodyPr lIns="0" tIns="0" rIns="0" bIns="0" rtlCol="0" anchor="t">
            <a:spAutoFit/>
          </a:bodyPr>
          <a:lstStyle/>
          <a:p>
            <a:pPr algn="ctr">
              <a:lnSpc>
                <a:spcPts val="3919"/>
              </a:lnSpc>
            </a:pPr>
            <a:r>
              <a:rPr lang="en-US" sz="2799">
                <a:solidFill>
                  <a:srgbClr val="FFFFFF"/>
                </a:solidFill>
                <a:latin typeface="Poppins"/>
                <a:ea typeface="Poppins"/>
                <a:cs typeface="Poppins"/>
                <a:sym typeface="Poppins"/>
              </a:rPr>
              <a:t>Name : Suamnth Paila</a:t>
            </a:r>
          </a:p>
          <a:p>
            <a:pPr algn="ctr">
              <a:lnSpc>
                <a:spcPts val="3919"/>
              </a:lnSpc>
            </a:pPr>
            <a:r>
              <a:rPr lang="en-US" sz="2799">
                <a:solidFill>
                  <a:srgbClr val="FFFFFF"/>
                </a:solidFill>
                <a:latin typeface="Poppins"/>
                <a:ea typeface="Poppins"/>
                <a:cs typeface="Poppins"/>
                <a:sym typeface="Poppins"/>
              </a:rPr>
              <a:t>RedID: 132639608</a:t>
            </a:r>
          </a:p>
          <a:p>
            <a:pPr algn="ctr">
              <a:lnSpc>
                <a:spcPts val="3919"/>
              </a:lnSpc>
            </a:pPr>
            <a:endParaRPr lang="en-US" sz="2799">
              <a:solidFill>
                <a:srgbClr val="FFFFFF"/>
              </a:solidFill>
              <a:latin typeface="Poppins"/>
              <a:ea typeface="Poppins"/>
              <a:cs typeface="Poppins"/>
              <a:sym typeface="Poppins"/>
            </a:endParaRPr>
          </a:p>
        </p:txBody>
      </p:sp>
      <p:sp>
        <p:nvSpPr>
          <p:cNvPr id="9" name="TextBox 9"/>
          <p:cNvSpPr txBox="1"/>
          <p:nvPr/>
        </p:nvSpPr>
        <p:spPr>
          <a:xfrm>
            <a:off x="7509505" y="974180"/>
            <a:ext cx="3267241" cy="325755"/>
          </a:xfrm>
          <a:prstGeom prst="rect">
            <a:avLst/>
          </a:prstGeom>
        </p:spPr>
        <p:txBody>
          <a:bodyPr lIns="0" tIns="0" rIns="0" bIns="0" rtlCol="0" anchor="t">
            <a:spAutoFit/>
          </a:bodyPr>
          <a:lstStyle/>
          <a:p>
            <a:pPr algn="ctr">
              <a:lnSpc>
                <a:spcPts val="2520"/>
              </a:lnSpc>
            </a:pPr>
            <a:r>
              <a:rPr lang="en-US" sz="1800">
                <a:solidFill>
                  <a:srgbClr val="FFFFFF"/>
                </a:solidFill>
                <a:latin typeface="Poppins"/>
                <a:ea typeface="Poppins"/>
                <a:cs typeface="Poppins"/>
                <a:sym typeface="Poppins"/>
              </a:rPr>
              <a:t>PROJECT PRESENTATION</a:t>
            </a:r>
          </a:p>
        </p:txBody>
      </p:sp>
      <p:sp>
        <p:nvSpPr>
          <p:cNvPr id="10" name="TextBox 10"/>
          <p:cNvSpPr txBox="1"/>
          <p:nvPr/>
        </p:nvSpPr>
        <p:spPr>
          <a:xfrm>
            <a:off x="5759322" y="6414814"/>
            <a:ext cx="6767607" cy="461348"/>
          </a:xfrm>
          <a:prstGeom prst="rect">
            <a:avLst/>
          </a:prstGeom>
        </p:spPr>
        <p:txBody>
          <a:bodyPr lIns="0" tIns="0" rIns="0" bIns="0" rtlCol="0" anchor="t">
            <a:spAutoFit/>
          </a:bodyPr>
          <a:lstStyle/>
          <a:p>
            <a:pPr algn="ctr">
              <a:lnSpc>
                <a:spcPts val="3559"/>
              </a:lnSpc>
            </a:pPr>
            <a:r>
              <a:rPr lang="en-US" sz="2542">
                <a:solidFill>
                  <a:srgbClr val="FFFFFF"/>
                </a:solidFill>
                <a:latin typeface="Poppins"/>
                <a:ea typeface="Poppins"/>
                <a:cs typeface="Poppins"/>
                <a:sym typeface="Poppins"/>
              </a:rPr>
              <a:t>GEOG-582 GIS Programming with Python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77900"/>
            <a:ext cx="16079424" cy="1187324"/>
          </a:xfrm>
          <a:prstGeom prst="rect">
            <a:avLst/>
          </a:prstGeom>
        </p:spPr>
        <p:txBody>
          <a:bodyPr lIns="0" tIns="0" rIns="0" bIns="0" rtlCol="0" anchor="t">
            <a:spAutoFit/>
          </a:bodyPr>
          <a:lstStyle/>
          <a:p>
            <a:pPr algn="ctr">
              <a:lnSpc>
                <a:spcPts val="4646"/>
              </a:lnSpc>
            </a:pPr>
            <a:r>
              <a:rPr lang="en-US" sz="4600" b="1">
                <a:solidFill>
                  <a:srgbClr val="FFFFFF"/>
                </a:solidFill>
                <a:latin typeface="Garet Bold"/>
                <a:ea typeface="Garet Bold"/>
                <a:cs typeface="Garet Bold"/>
                <a:sym typeface="Garet Bold"/>
              </a:rPr>
              <a:t>DENSITY ANALYSIS AND ORBITAL CLASSIFICATION: UNDERSTANDING SPACE DEBRIS DISTRIBUTION</a:t>
            </a:r>
          </a:p>
        </p:txBody>
      </p:sp>
      <p:sp>
        <p:nvSpPr>
          <p:cNvPr id="4" name="TextBox 4"/>
          <p:cNvSpPr txBox="1"/>
          <p:nvPr/>
        </p:nvSpPr>
        <p:spPr>
          <a:xfrm>
            <a:off x="15938341" y="8932545"/>
            <a:ext cx="1306653" cy="325755"/>
          </a:xfrm>
          <a:prstGeom prst="rect">
            <a:avLst/>
          </a:prstGeom>
        </p:spPr>
        <p:txBody>
          <a:bodyPr lIns="0" tIns="0" rIns="0" bIns="0" rtlCol="0" anchor="t">
            <a:spAutoFit/>
          </a:bodyPr>
          <a:lstStyle/>
          <a:p>
            <a:pPr algn="r">
              <a:lnSpc>
                <a:spcPts val="2520"/>
              </a:lnSpc>
            </a:pPr>
            <a:r>
              <a:rPr lang="en-US" sz="1800">
                <a:solidFill>
                  <a:srgbClr val="FFFFFF"/>
                </a:solidFill>
                <a:latin typeface="Poppins"/>
                <a:ea typeface="Poppins"/>
                <a:cs typeface="Poppins"/>
                <a:sym typeface="Poppins"/>
              </a:rPr>
              <a:t>PAGE 03</a:t>
            </a:r>
          </a:p>
        </p:txBody>
      </p:sp>
      <p:sp>
        <p:nvSpPr>
          <p:cNvPr id="5" name="TextBox 5"/>
          <p:cNvSpPr txBox="1"/>
          <p:nvPr/>
        </p:nvSpPr>
        <p:spPr>
          <a:xfrm>
            <a:off x="436655" y="1785385"/>
            <a:ext cx="8631757" cy="8501615"/>
          </a:xfrm>
          <a:prstGeom prst="rect">
            <a:avLst/>
          </a:prstGeom>
        </p:spPr>
        <p:txBody>
          <a:bodyPr lIns="0" tIns="0" rIns="0" bIns="0" rtlCol="0" anchor="t">
            <a:spAutoFit/>
          </a:bodyPr>
          <a:lstStyle/>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CLASSIFIED SPACE OBJECTS INTO THREE ORBITAL categories (LEO, MEO, GEO) based on their apogee values.</a:t>
            </a:r>
          </a:p>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Visualized the spatial distribution of objects in each orbital class using 3D plots.</a:t>
            </a:r>
          </a:p>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Conducted density analysis in LEO using Kernel Density Estimation (KDE) to identify high-congestion areas.</a:t>
            </a:r>
          </a:p>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Identified high-inclination, high-density regions in LEO that pose significant collision risks.</a:t>
            </a:r>
          </a:p>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HIGHLIGHted specific debris objects in critical regions for targeted mitigation strategies.</a:t>
            </a:r>
          </a:p>
          <a:p>
            <a:pPr algn="just">
              <a:lnSpc>
                <a:spcPts val="4226"/>
              </a:lnSpc>
            </a:pPr>
            <a:endParaRPr lang="en-US" sz="2744" b="1">
              <a:solidFill>
                <a:srgbClr val="FFFFFF"/>
              </a:solidFill>
              <a:latin typeface="Garet Bold"/>
              <a:ea typeface="Garet Bold"/>
              <a:cs typeface="Garet Bold"/>
              <a:sym typeface="Garet Bold"/>
            </a:endParaRPr>
          </a:p>
        </p:txBody>
      </p:sp>
      <p:pic>
        <p:nvPicPr>
          <p:cNvPr id="9" name="Picture 8">
            <a:extLst>
              <a:ext uri="{FF2B5EF4-FFF2-40B4-BE49-F238E27FC236}">
                <a16:creationId xmlns:a16="http://schemas.microsoft.com/office/drawing/2014/main" id="{C30ACAC9-0CF0-1322-8F02-9DF356FE263B}"/>
              </a:ext>
            </a:extLst>
          </p:cNvPr>
          <p:cNvPicPr>
            <a:picLocks noChangeAspect="1"/>
          </p:cNvPicPr>
          <p:nvPr/>
        </p:nvPicPr>
        <p:blipFill>
          <a:blip r:embed="rId3"/>
          <a:stretch>
            <a:fillRect/>
          </a:stretch>
        </p:blipFill>
        <p:spPr>
          <a:xfrm>
            <a:off x="9390632" y="3535293"/>
            <a:ext cx="8631758" cy="32211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37410">
            <a:off x="10307289" y="8895973"/>
            <a:ext cx="3773056" cy="1536663"/>
          </a:xfrm>
          <a:custGeom>
            <a:avLst/>
            <a:gdLst/>
            <a:ahLst/>
            <a:cxnLst/>
            <a:rect l="l" t="t" r="r" b="b"/>
            <a:pathLst>
              <a:path w="3773056" h="1536663">
                <a:moveTo>
                  <a:pt x="0" y="0"/>
                </a:moveTo>
                <a:lnTo>
                  <a:pt x="3773056" y="0"/>
                </a:lnTo>
                <a:lnTo>
                  <a:pt x="3773056" y="1536663"/>
                </a:lnTo>
                <a:lnTo>
                  <a:pt x="0" y="1536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46998" y="8717738"/>
            <a:ext cx="3475862" cy="2009680"/>
          </a:xfrm>
          <a:custGeom>
            <a:avLst/>
            <a:gdLst/>
            <a:ahLst/>
            <a:cxnLst/>
            <a:rect l="l" t="t" r="r" b="b"/>
            <a:pathLst>
              <a:path w="3475862" h="2009680">
                <a:moveTo>
                  <a:pt x="0" y="0"/>
                </a:moveTo>
                <a:lnTo>
                  <a:pt x="3475862" y="0"/>
                </a:lnTo>
                <a:lnTo>
                  <a:pt x="3475862" y="2009680"/>
                </a:lnTo>
                <a:lnTo>
                  <a:pt x="0" y="20096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9827390">
            <a:off x="4328644" y="-868197"/>
            <a:ext cx="2907157" cy="3032236"/>
          </a:xfrm>
          <a:custGeom>
            <a:avLst/>
            <a:gdLst/>
            <a:ahLst/>
            <a:cxnLst/>
            <a:rect l="l" t="t" r="r" b="b"/>
            <a:pathLst>
              <a:path w="2907157" h="3032236">
                <a:moveTo>
                  <a:pt x="0" y="0"/>
                </a:moveTo>
                <a:lnTo>
                  <a:pt x="2907156" y="0"/>
                </a:lnTo>
                <a:lnTo>
                  <a:pt x="2907156" y="3032236"/>
                </a:lnTo>
                <a:lnTo>
                  <a:pt x="0" y="3032236"/>
                </a:lnTo>
                <a:lnTo>
                  <a:pt x="0" y="0"/>
                </a:lnTo>
                <a:close/>
              </a:path>
            </a:pathLst>
          </a:custGeom>
          <a:blipFill>
            <a:blip r:embed="rId8"/>
            <a:stretch>
              <a:fillRect/>
            </a:stretch>
          </a:blipFill>
        </p:spPr>
        <p:txBody>
          <a:bodyPr/>
          <a:lstStyle/>
          <a:p>
            <a:endParaRPr lang="en-US"/>
          </a:p>
        </p:txBody>
      </p:sp>
      <p:sp>
        <p:nvSpPr>
          <p:cNvPr id="6" name="Freeform 6"/>
          <p:cNvSpPr/>
          <p:nvPr/>
        </p:nvSpPr>
        <p:spPr>
          <a:xfrm rot="-1337395">
            <a:off x="16022390" y="2022670"/>
            <a:ext cx="2876227" cy="3001755"/>
          </a:xfrm>
          <a:custGeom>
            <a:avLst/>
            <a:gdLst/>
            <a:ahLst/>
            <a:cxnLst/>
            <a:rect l="l" t="t" r="r" b="b"/>
            <a:pathLst>
              <a:path w="2876227" h="3001755">
                <a:moveTo>
                  <a:pt x="0" y="0"/>
                </a:moveTo>
                <a:lnTo>
                  <a:pt x="2876227" y="0"/>
                </a:lnTo>
                <a:lnTo>
                  <a:pt x="2876227" y="3001755"/>
                </a:lnTo>
                <a:lnTo>
                  <a:pt x="0" y="30017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0" y="-32955"/>
            <a:ext cx="9329989" cy="7113003"/>
          </a:xfrm>
          <a:custGeom>
            <a:avLst/>
            <a:gdLst/>
            <a:ahLst/>
            <a:cxnLst/>
            <a:rect l="l" t="t" r="r" b="b"/>
            <a:pathLst>
              <a:path w="9329989" h="7113003">
                <a:moveTo>
                  <a:pt x="0" y="0"/>
                </a:moveTo>
                <a:lnTo>
                  <a:pt x="9329989" y="0"/>
                </a:lnTo>
                <a:lnTo>
                  <a:pt x="9329989" y="7113003"/>
                </a:lnTo>
                <a:lnTo>
                  <a:pt x="0" y="7113003"/>
                </a:lnTo>
                <a:lnTo>
                  <a:pt x="0" y="0"/>
                </a:lnTo>
                <a:close/>
              </a:path>
            </a:pathLst>
          </a:custGeom>
          <a:blipFill>
            <a:blip r:embed="rId11"/>
            <a:stretch>
              <a:fillRect l="-26234" r="-39500"/>
            </a:stretch>
          </a:blipFill>
        </p:spPr>
        <p:txBody>
          <a:bodyPr/>
          <a:lstStyle/>
          <a:p>
            <a:endParaRPr lang="en-US"/>
          </a:p>
        </p:txBody>
      </p:sp>
      <p:sp>
        <p:nvSpPr>
          <p:cNvPr id="8" name="Freeform 8"/>
          <p:cNvSpPr/>
          <p:nvPr/>
        </p:nvSpPr>
        <p:spPr>
          <a:xfrm>
            <a:off x="9329989" y="-32954"/>
            <a:ext cx="8958011" cy="7113003"/>
          </a:xfrm>
          <a:custGeom>
            <a:avLst/>
            <a:gdLst/>
            <a:ahLst/>
            <a:cxnLst/>
            <a:rect l="l" t="t" r="r" b="b"/>
            <a:pathLst>
              <a:path w="8958011" h="7113003">
                <a:moveTo>
                  <a:pt x="0" y="0"/>
                </a:moveTo>
                <a:lnTo>
                  <a:pt x="8958011" y="0"/>
                </a:lnTo>
                <a:lnTo>
                  <a:pt x="8958011" y="7113003"/>
                </a:lnTo>
                <a:lnTo>
                  <a:pt x="0" y="7113003"/>
                </a:lnTo>
                <a:lnTo>
                  <a:pt x="0" y="0"/>
                </a:lnTo>
                <a:close/>
              </a:path>
            </a:pathLst>
          </a:custGeom>
          <a:blipFill>
            <a:blip r:embed="rId12"/>
            <a:stretch>
              <a:fillRect l="-30761" r="-43274"/>
            </a:stretch>
          </a:blipFill>
        </p:spPr>
        <p:txBody>
          <a:bodyPr/>
          <a:lstStyle/>
          <a:p>
            <a:endParaRPr lang="en-US"/>
          </a:p>
        </p:txBody>
      </p:sp>
      <p:sp>
        <p:nvSpPr>
          <p:cNvPr id="9" name="TextBox 9"/>
          <p:cNvSpPr txBox="1"/>
          <p:nvPr/>
        </p:nvSpPr>
        <p:spPr>
          <a:xfrm>
            <a:off x="1028700" y="971550"/>
            <a:ext cx="3267241"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id="10" name="TextBox 10"/>
          <p:cNvSpPr txBox="1"/>
          <p:nvPr/>
        </p:nvSpPr>
        <p:spPr>
          <a:xfrm>
            <a:off x="15938341" y="8932545"/>
            <a:ext cx="1306653" cy="325755"/>
          </a:xfrm>
          <a:prstGeom prst="rect">
            <a:avLst/>
          </a:prstGeom>
        </p:spPr>
        <p:txBody>
          <a:bodyPr lIns="0" tIns="0" rIns="0" bIns="0" rtlCol="0" anchor="t">
            <a:spAutoFit/>
          </a:bodyPr>
          <a:lstStyle/>
          <a:p>
            <a:pPr algn="r">
              <a:lnSpc>
                <a:spcPts val="2520"/>
              </a:lnSpc>
            </a:pPr>
            <a:r>
              <a:rPr lang="en-US" sz="1800">
                <a:solidFill>
                  <a:srgbClr val="FFFFFF"/>
                </a:solidFill>
                <a:latin typeface="Poppins"/>
                <a:ea typeface="Poppins"/>
                <a:cs typeface="Poppins"/>
                <a:sym typeface="Poppins"/>
              </a:rPr>
              <a:t>PAGE 04</a:t>
            </a:r>
          </a:p>
        </p:txBody>
      </p:sp>
      <p:sp>
        <p:nvSpPr>
          <p:cNvPr id="11" name="TextBox 11"/>
          <p:cNvSpPr txBox="1"/>
          <p:nvPr/>
        </p:nvSpPr>
        <p:spPr>
          <a:xfrm>
            <a:off x="2630236" y="7526954"/>
            <a:ext cx="12806462" cy="336567"/>
          </a:xfrm>
          <a:prstGeom prst="rect">
            <a:avLst/>
          </a:prstGeom>
        </p:spPr>
        <p:txBody>
          <a:bodyPr lIns="0" tIns="0" rIns="0" bIns="0" rtlCol="0" anchor="t">
            <a:spAutoFit/>
          </a:bodyPr>
          <a:lstStyle/>
          <a:p>
            <a:pPr algn="ctr">
              <a:lnSpc>
                <a:spcPts val="2524"/>
              </a:lnSpc>
              <a:spcBef>
                <a:spcPct val="0"/>
              </a:spcBef>
            </a:pPr>
            <a:r>
              <a:rPr lang="en-US" sz="2499" b="1" dirty="0">
                <a:solidFill>
                  <a:srgbClr val="FFFFFF"/>
                </a:solidFill>
                <a:latin typeface="Garet Bold"/>
                <a:ea typeface="Garet Bold"/>
                <a:cs typeface="Garet Bold"/>
                <a:sym typeface="Garet Bold"/>
              </a:rPr>
              <a:t>LEO                                                                                                                                                        MEO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337410">
            <a:off x="10307289" y="8895973"/>
            <a:ext cx="3773056" cy="1536663"/>
          </a:xfrm>
          <a:custGeom>
            <a:avLst/>
            <a:gdLst/>
            <a:ahLst/>
            <a:cxnLst/>
            <a:rect l="l" t="t" r="r" b="b"/>
            <a:pathLst>
              <a:path w="3773056" h="1536663">
                <a:moveTo>
                  <a:pt x="0" y="0"/>
                </a:moveTo>
                <a:lnTo>
                  <a:pt x="3773056" y="0"/>
                </a:lnTo>
                <a:lnTo>
                  <a:pt x="3773056" y="1536663"/>
                </a:lnTo>
                <a:lnTo>
                  <a:pt x="0" y="1536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46998" y="8717738"/>
            <a:ext cx="3475862" cy="2009680"/>
          </a:xfrm>
          <a:custGeom>
            <a:avLst/>
            <a:gdLst/>
            <a:ahLst/>
            <a:cxnLst/>
            <a:rect l="l" t="t" r="r" b="b"/>
            <a:pathLst>
              <a:path w="3475862" h="2009680">
                <a:moveTo>
                  <a:pt x="0" y="0"/>
                </a:moveTo>
                <a:lnTo>
                  <a:pt x="3475862" y="0"/>
                </a:lnTo>
                <a:lnTo>
                  <a:pt x="3475862" y="2009680"/>
                </a:lnTo>
                <a:lnTo>
                  <a:pt x="0" y="20096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9827390">
            <a:off x="4328644" y="-868197"/>
            <a:ext cx="2907157" cy="3032236"/>
          </a:xfrm>
          <a:custGeom>
            <a:avLst/>
            <a:gdLst/>
            <a:ahLst/>
            <a:cxnLst/>
            <a:rect l="l" t="t" r="r" b="b"/>
            <a:pathLst>
              <a:path w="2907157" h="3032236">
                <a:moveTo>
                  <a:pt x="0" y="0"/>
                </a:moveTo>
                <a:lnTo>
                  <a:pt x="2907156" y="0"/>
                </a:lnTo>
                <a:lnTo>
                  <a:pt x="2907156" y="3032236"/>
                </a:lnTo>
                <a:lnTo>
                  <a:pt x="0" y="3032236"/>
                </a:lnTo>
                <a:lnTo>
                  <a:pt x="0" y="0"/>
                </a:lnTo>
                <a:close/>
              </a:path>
            </a:pathLst>
          </a:custGeom>
          <a:blipFill>
            <a:blip r:embed="rId8"/>
            <a:stretch>
              <a:fillRect/>
            </a:stretch>
          </a:blipFill>
        </p:spPr>
        <p:txBody>
          <a:bodyPr/>
          <a:lstStyle/>
          <a:p>
            <a:endParaRPr lang="en-US"/>
          </a:p>
        </p:txBody>
      </p:sp>
      <p:sp>
        <p:nvSpPr>
          <p:cNvPr id="6" name="Freeform 6"/>
          <p:cNvSpPr/>
          <p:nvPr/>
        </p:nvSpPr>
        <p:spPr>
          <a:xfrm rot="-1337395">
            <a:off x="16022390" y="2022670"/>
            <a:ext cx="2876227" cy="3001755"/>
          </a:xfrm>
          <a:custGeom>
            <a:avLst/>
            <a:gdLst/>
            <a:ahLst/>
            <a:cxnLst/>
            <a:rect l="l" t="t" r="r" b="b"/>
            <a:pathLst>
              <a:path w="2876227" h="3001755">
                <a:moveTo>
                  <a:pt x="0" y="0"/>
                </a:moveTo>
                <a:lnTo>
                  <a:pt x="2876227" y="0"/>
                </a:lnTo>
                <a:lnTo>
                  <a:pt x="2876227" y="3001755"/>
                </a:lnTo>
                <a:lnTo>
                  <a:pt x="0" y="30017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269066" y="317902"/>
            <a:ext cx="9079371" cy="8671793"/>
          </a:xfrm>
          <a:custGeom>
            <a:avLst/>
            <a:gdLst/>
            <a:ahLst/>
            <a:cxnLst/>
            <a:rect l="l" t="t" r="r" b="b"/>
            <a:pathLst>
              <a:path w="9079371" h="8671793">
                <a:moveTo>
                  <a:pt x="0" y="0"/>
                </a:moveTo>
                <a:lnTo>
                  <a:pt x="9079372" y="0"/>
                </a:lnTo>
                <a:lnTo>
                  <a:pt x="9079372" y="8671793"/>
                </a:lnTo>
                <a:lnTo>
                  <a:pt x="0" y="8671793"/>
                </a:lnTo>
                <a:lnTo>
                  <a:pt x="0" y="0"/>
                </a:lnTo>
                <a:close/>
              </a:path>
            </a:pathLst>
          </a:custGeom>
          <a:blipFill>
            <a:blip r:embed="rId11"/>
            <a:stretch>
              <a:fillRect l="-32271" r="-77067"/>
            </a:stretch>
          </a:blipFill>
        </p:spPr>
        <p:txBody>
          <a:bodyPr/>
          <a:lstStyle/>
          <a:p>
            <a:endParaRPr lang="en-US"/>
          </a:p>
        </p:txBody>
      </p:sp>
      <p:sp>
        <p:nvSpPr>
          <p:cNvPr id="8" name="TextBox 8"/>
          <p:cNvSpPr txBox="1"/>
          <p:nvPr/>
        </p:nvSpPr>
        <p:spPr>
          <a:xfrm>
            <a:off x="1028700" y="971550"/>
            <a:ext cx="3267241"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id="9" name="TextBox 9"/>
          <p:cNvSpPr txBox="1"/>
          <p:nvPr/>
        </p:nvSpPr>
        <p:spPr>
          <a:xfrm>
            <a:off x="15938341" y="8932545"/>
            <a:ext cx="1306653" cy="325755"/>
          </a:xfrm>
          <a:prstGeom prst="rect">
            <a:avLst/>
          </a:prstGeom>
        </p:spPr>
        <p:txBody>
          <a:bodyPr lIns="0" tIns="0" rIns="0" bIns="0" rtlCol="0" anchor="t">
            <a:spAutoFit/>
          </a:bodyPr>
          <a:lstStyle/>
          <a:p>
            <a:pPr algn="r">
              <a:lnSpc>
                <a:spcPts val="2520"/>
              </a:lnSpc>
            </a:pPr>
            <a:r>
              <a:rPr lang="en-US" sz="1800">
                <a:solidFill>
                  <a:srgbClr val="FFFFFF"/>
                </a:solidFill>
                <a:latin typeface="Poppins"/>
                <a:ea typeface="Poppins"/>
                <a:cs typeface="Poppins"/>
                <a:sym typeface="Poppins"/>
              </a:rPr>
              <a:t>PAGE 04</a:t>
            </a:r>
          </a:p>
        </p:txBody>
      </p:sp>
      <p:sp>
        <p:nvSpPr>
          <p:cNvPr id="10" name="TextBox 10"/>
          <p:cNvSpPr txBox="1"/>
          <p:nvPr/>
        </p:nvSpPr>
        <p:spPr>
          <a:xfrm>
            <a:off x="10241078" y="4806950"/>
            <a:ext cx="1798522" cy="336567"/>
          </a:xfrm>
          <a:prstGeom prst="rect">
            <a:avLst/>
          </a:prstGeom>
        </p:spPr>
        <p:txBody>
          <a:bodyPr wrap="square" lIns="0" tIns="0" rIns="0" bIns="0" rtlCol="0" anchor="t">
            <a:spAutoFit/>
          </a:bodyPr>
          <a:lstStyle/>
          <a:p>
            <a:pPr algn="ctr">
              <a:lnSpc>
                <a:spcPts val="2524"/>
              </a:lnSpc>
              <a:spcBef>
                <a:spcPct val="0"/>
              </a:spcBef>
            </a:pPr>
            <a:r>
              <a:rPr lang="en-US" sz="2499" b="1">
                <a:solidFill>
                  <a:srgbClr val="FFFFFF"/>
                </a:solidFill>
                <a:latin typeface="Garet Bold"/>
                <a:ea typeface="Garet Bold"/>
                <a:cs typeface="Garet Bold"/>
                <a:sym typeface="Garet Bold"/>
              </a:rPr>
              <a:t>GEO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77900"/>
            <a:ext cx="16079424" cy="606299"/>
          </a:xfrm>
          <a:prstGeom prst="rect">
            <a:avLst/>
          </a:prstGeom>
        </p:spPr>
        <p:txBody>
          <a:bodyPr lIns="0" tIns="0" rIns="0" bIns="0" rtlCol="0" anchor="t">
            <a:spAutoFit/>
          </a:bodyPr>
          <a:lstStyle/>
          <a:p>
            <a:pPr algn="ctr">
              <a:lnSpc>
                <a:spcPts val="4646"/>
              </a:lnSpc>
            </a:pPr>
            <a:r>
              <a:rPr lang="en-US" sz="4600" b="1">
                <a:solidFill>
                  <a:srgbClr val="FFFFFF"/>
                </a:solidFill>
                <a:latin typeface="Garet Bold"/>
                <a:ea typeface="Garet Bold"/>
                <a:cs typeface="Garet Bold"/>
                <a:sym typeface="Garet Bold"/>
              </a:rPr>
              <a:t>COLLISION DETECTION AND VISUALIZATION</a:t>
            </a:r>
          </a:p>
        </p:txBody>
      </p:sp>
      <p:sp>
        <p:nvSpPr>
          <p:cNvPr id="4" name="TextBox 4"/>
          <p:cNvSpPr txBox="1"/>
          <p:nvPr/>
        </p:nvSpPr>
        <p:spPr>
          <a:xfrm>
            <a:off x="1534974" y="1231574"/>
            <a:ext cx="15573150" cy="9152255"/>
          </a:xfrm>
          <a:prstGeom prst="rect">
            <a:avLst/>
          </a:prstGeom>
        </p:spPr>
        <p:txBody>
          <a:bodyPr lIns="0" tIns="0" rIns="0" bIns="0" rtlCol="0" anchor="t">
            <a:spAutoFit/>
          </a:bodyPr>
          <a:lstStyle/>
          <a:p>
            <a:pPr algn="just">
              <a:lnSpc>
                <a:spcPts val="3825"/>
              </a:lnSpc>
            </a:pPr>
            <a:r>
              <a:rPr lang="en-US" sz="2484" b="1">
                <a:solidFill>
                  <a:srgbClr val="FFFFFF"/>
                </a:solidFill>
                <a:latin typeface="Garet Bold"/>
                <a:ea typeface="Garet Bold"/>
                <a:cs typeface="Garet Bold"/>
                <a:sym typeface="Garet Bold"/>
              </a:rPr>
              <a:t>COLLISION DETECTION:</a:t>
            </a:r>
          </a:p>
          <a:p>
            <a:pPr marL="536376" lvl="1" indent="-268188" algn="just">
              <a:lnSpc>
                <a:spcPts val="3825"/>
              </a:lnSpc>
              <a:buFont typeface="Arial"/>
              <a:buChar char="•"/>
            </a:pPr>
            <a:r>
              <a:rPr lang="en-US" sz="2484" b="1">
                <a:solidFill>
                  <a:srgbClr val="FFFFFF"/>
                </a:solidFill>
                <a:latin typeface="Garet Bold"/>
                <a:ea typeface="Garet Bold"/>
                <a:cs typeface="Garet Bold"/>
                <a:sym typeface="Garet Bold"/>
              </a:rPr>
              <a:t>Calculated pairwise distances between objects using apogee, perigee, and inclination.</a:t>
            </a:r>
          </a:p>
          <a:p>
            <a:pPr marL="536376" lvl="1" indent="-268188" algn="just">
              <a:lnSpc>
                <a:spcPts val="3825"/>
              </a:lnSpc>
              <a:buFont typeface="Arial"/>
              <a:buChar char="•"/>
            </a:pPr>
            <a:r>
              <a:rPr lang="en-US" sz="2484" b="1">
                <a:solidFill>
                  <a:srgbClr val="FFFFFF"/>
                </a:solidFill>
                <a:latin typeface="Garet Bold"/>
                <a:ea typeface="Garet Bold"/>
                <a:cs typeface="Garet Bold"/>
                <a:sym typeface="Garet Bold"/>
              </a:rPr>
              <a:t>Identified pairs with distances below a defined threshold (e.g., 3 km), indicating collision risks.</a:t>
            </a:r>
          </a:p>
          <a:p>
            <a:pPr algn="just">
              <a:lnSpc>
                <a:spcPts val="3825"/>
              </a:lnSpc>
            </a:pPr>
            <a:r>
              <a:rPr lang="en-US" sz="2484" b="1">
                <a:solidFill>
                  <a:srgbClr val="FFFFFF"/>
                </a:solidFill>
                <a:latin typeface="Garet Bold"/>
                <a:ea typeface="Garet Bold"/>
                <a:cs typeface="Garet Bold"/>
                <a:sym typeface="Garet Bold"/>
              </a:rPr>
              <a:t>3D Visualization of Collisions:</a:t>
            </a:r>
          </a:p>
          <a:p>
            <a:pPr marL="536376" lvl="1" indent="-268188" algn="just">
              <a:lnSpc>
                <a:spcPts val="3825"/>
              </a:lnSpc>
              <a:buFont typeface="Arial"/>
              <a:buChar char="•"/>
            </a:pPr>
            <a:r>
              <a:rPr lang="en-US" sz="2484" b="1">
                <a:solidFill>
                  <a:srgbClr val="FFFFFF"/>
                </a:solidFill>
                <a:latin typeface="Garet Bold"/>
                <a:ea typeface="Garet Bold"/>
                <a:cs typeface="Garet Bold"/>
                <a:sym typeface="Garet Bold"/>
              </a:rPr>
              <a:t>Used Plotly to create an interactive 3D scatter plot:</a:t>
            </a:r>
          </a:p>
          <a:p>
            <a:pPr marL="536376" lvl="1" indent="-268188" algn="just">
              <a:lnSpc>
                <a:spcPts val="3825"/>
              </a:lnSpc>
              <a:buFont typeface="Arial"/>
              <a:buChar char="•"/>
            </a:pPr>
            <a:r>
              <a:rPr lang="en-US" sz="2484" b="1">
                <a:solidFill>
                  <a:srgbClr val="FFFFFF"/>
                </a:solidFill>
                <a:latin typeface="Garet Bold"/>
                <a:ea typeface="Garet Bold"/>
                <a:cs typeface="Garet Bold"/>
                <a:sym typeface="Garet Bold"/>
              </a:rPr>
              <a:t>Displayed objects color-coded by type (e.g., payload, debris).</a:t>
            </a:r>
          </a:p>
          <a:p>
            <a:pPr marL="536376" lvl="1" indent="-268188" algn="just">
              <a:lnSpc>
                <a:spcPts val="3825"/>
              </a:lnSpc>
              <a:buFont typeface="Arial"/>
              <a:buChar char="•"/>
            </a:pPr>
            <a:r>
              <a:rPr lang="en-US" sz="2484" b="1">
                <a:solidFill>
                  <a:srgbClr val="FFFFFF"/>
                </a:solidFill>
                <a:latin typeface="Garet Bold"/>
                <a:ea typeface="Garet Bold"/>
                <a:cs typeface="Garet Bold"/>
                <a:sym typeface="Garet Bold"/>
              </a:rPr>
              <a:t>Highlighted collision pairs with connecting red lines.</a:t>
            </a:r>
          </a:p>
          <a:p>
            <a:pPr algn="just">
              <a:lnSpc>
                <a:spcPts val="3825"/>
              </a:lnSpc>
            </a:pPr>
            <a:r>
              <a:rPr lang="en-US" sz="2484" b="1">
                <a:solidFill>
                  <a:srgbClr val="FFFFFF"/>
                </a:solidFill>
                <a:latin typeface="Garet Bold"/>
                <a:ea typeface="Garet Bold"/>
                <a:cs typeface="Garet Bold"/>
                <a:sym typeface="Garet Bold"/>
              </a:rPr>
              <a:t>Collision Network Graph:</a:t>
            </a:r>
          </a:p>
          <a:p>
            <a:pPr marL="536376" lvl="1" indent="-268188" algn="just">
              <a:lnSpc>
                <a:spcPts val="3825"/>
              </a:lnSpc>
              <a:buFont typeface="Arial"/>
              <a:buChar char="•"/>
            </a:pPr>
            <a:r>
              <a:rPr lang="en-US" sz="2484" b="1">
                <a:solidFill>
                  <a:srgbClr val="FFFFFF"/>
                </a:solidFill>
                <a:latin typeface="Garet Bold"/>
                <a:ea typeface="Garet Bold"/>
                <a:cs typeface="Garet Bold"/>
                <a:sym typeface="Garet Bold"/>
              </a:rPr>
              <a:t>Built an interactive network graph with nodes representing objects and edges indicating potential collisions.</a:t>
            </a:r>
          </a:p>
          <a:p>
            <a:pPr marL="536376" lvl="1" indent="-268188" algn="just">
              <a:lnSpc>
                <a:spcPts val="3825"/>
              </a:lnSpc>
              <a:buFont typeface="Arial"/>
              <a:buChar char="•"/>
            </a:pPr>
            <a:r>
              <a:rPr lang="en-US" sz="2484" b="1">
                <a:solidFill>
                  <a:srgbClr val="FFFFFF"/>
                </a:solidFill>
                <a:latin typeface="Garet Bold"/>
                <a:ea typeface="Garet Bold"/>
                <a:cs typeface="Garet Bold"/>
                <a:sym typeface="Garet Bold"/>
              </a:rPr>
              <a:t>Used node colors to represent object types and edge weights for collision risk severity.</a:t>
            </a:r>
          </a:p>
          <a:p>
            <a:pPr algn="just">
              <a:lnSpc>
                <a:spcPts val="3825"/>
              </a:lnSpc>
            </a:pPr>
            <a:r>
              <a:rPr lang="en-US" sz="2484" b="1">
                <a:solidFill>
                  <a:srgbClr val="FFFFFF"/>
                </a:solidFill>
                <a:latin typeface="Garet Bold"/>
                <a:ea typeface="Garet Bold"/>
                <a:cs typeface="Garet Bold"/>
                <a:sym typeface="Garet Bold"/>
              </a:rPr>
              <a:t>Insights:</a:t>
            </a:r>
          </a:p>
          <a:p>
            <a:pPr marL="536376" lvl="1" indent="-268188" algn="just">
              <a:lnSpc>
                <a:spcPts val="3825"/>
              </a:lnSpc>
              <a:buFont typeface="Arial"/>
              <a:buChar char="•"/>
            </a:pPr>
            <a:r>
              <a:rPr lang="en-US" sz="2484" b="1">
                <a:solidFill>
                  <a:srgbClr val="FFFFFF"/>
                </a:solidFill>
                <a:latin typeface="Garet Bold"/>
                <a:ea typeface="Garet Bold"/>
                <a:cs typeface="Garet Bold"/>
                <a:sym typeface="Garet Bold"/>
              </a:rPr>
              <a:t>Detected high-risk collision pairs with precise distances.</a:t>
            </a:r>
          </a:p>
          <a:p>
            <a:pPr marL="536376" lvl="1" indent="-268188" algn="just">
              <a:lnSpc>
                <a:spcPts val="3825"/>
              </a:lnSpc>
              <a:buFont typeface="Arial"/>
              <a:buChar char="•"/>
            </a:pPr>
            <a:r>
              <a:rPr lang="en-US" sz="2484" b="1">
                <a:solidFill>
                  <a:srgbClr val="FFFFFF"/>
                </a:solidFill>
                <a:latin typeface="Garet Bold"/>
                <a:ea typeface="Garet Bold"/>
                <a:cs typeface="Garet Bold"/>
                <a:sym typeface="Garet Bold"/>
              </a:rPr>
              <a:t>Provided interactive visualizations to explore collision scenarios and their spatial relationships.</a:t>
            </a:r>
          </a:p>
          <a:p>
            <a:pPr algn="just">
              <a:lnSpc>
                <a:spcPts val="3825"/>
              </a:lnSpc>
            </a:pPr>
            <a:endParaRPr lang="en-US" sz="2484" b="1">
              <a:solidFill>
                <a:srgbClr val="FFFFFF"/>
              </a:solidFill>
              <a:latin typeface="Garet Bold"/>
              <a:ea typeface="Garet Bold"/>
              <a:cs typeface="Garet Bold"/>
              <a:sym typeface="Garet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5332773" y="6319131"/>
            <a:ext cx="5367903" cy="2947467"/>
          </a:xfrm>
          <a:custGeom>
            <a:avLst/>
            <a:gdLst/>
            <a:ahLst/>
            <a:cxnLst/>
            <a:rect l="l" t="t" r="r" b="b"/>
            <a:pathLst>
              <a:path w="5367903" h="2947467">
                <a:moveTo>
                  <a:pt x="0" y="0"/>
                </a:moveTo>
                <a:lnTo>
                  <a:pt x="5367903" y="0"/>
                </a:lnTo>
                <a:lnTo>
                  <a:pt x="5367903" y="2947466"/>
                </a:lnTo>
                <a:lnTo>
                  <a:pt x="0" y="29474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30175">
            <a:off x="-1229735" y="7570593"/>
            <a:ext cx="3942161" cy="2766680"/>
          </a:xfrm>
          <a:custGeom>
            <a:avLst/>
            <a:gdLst/>
            <a:ahLst/>
            <a:cxnLst/>
            <a:rect l="l" t="t" r="r" b="b"/>
            <a:pathLst>
              <a:path w="3942161" h="2766680">
                <a:moveTo>
                  <a:pt x="0" y="0"/>
                </a:moveTo>
                <a:lnTo>
                  <a:pt x="3942160" y="0"/>
                </a:lnTo>
                <a:lnTo>
                  <a:pt x="3942160" y="2766680"/>
                </a:lnTo>
                <a:lnTo>
                  <a:pt x="0" y="27666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729648" y="-1799907"/>
            <a:ext cx="3599814" cy="3599814"/>
          </a:xfrm>
          <a:custGeom>
            <a:avLst/>
            <a:gdLst/>
            <a:ahLst/>
            <a:cxnLst/>
            <a:rect l="l" t="t" r="r" b="b"/>
            <a:pathLst>
              <a:path w="3599814" h="3599814">
                <a:moveTo>
                  <a:pt x="0" y="0"/>
                </a:moveTo>
                <a:lnTo>
                  <a:pt x="3599814" y="0"/>
                </a:lnTo>
                <a:lnTo>
                  <a:pt x="3599814" y="3599814"/>
                </a:lnTo>
                <a:lnTo>
                  <a:pt x="0" y="3599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741345" y="615457"/>
            <a:ext cx="16325050" cy="7550335"/>
          </a:xfrm>
          <a:custGeom>
            <a:avLst/>
            <a:gdLst/>
            <a:ahLst/>
            <a:cxnLst/>
            <a:rect l="l" t="t" r="r" b="b"/>
            <a:pathLst>
              <a:path w="16325050" h="7550335">
                <a:moveTo>
                  <a:pt x="0" y="0"/>
                </a:moveTo>
                <a:lnTo>
                  <a:pt x="16325050" y="0"/>
                </a:lnTo>
                <a:lnTo>
                  <a:pt x="16325050" y="7550336"/>
                </a:lnTo>
                <a:lnTo>
                  <a:pt x="0" y="7550336"/>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15938341" y="8932545"/>
            <a:ext cx="1306653" cy="325755"/>
          </a:xfrm>
          <a:prstGeom prst="rect">
            <a:avLst/>
          </a:prstGeom>
        </p:spPr>
        <p:txBody>
          <a:bodyPr lIns="0" tIns="0" rIns="0" bIns="0" rtlCol="0" anchor="t">
            <a:spAutoFit/>
          </a:bodyPr>
          <a:lstStyle/>
          <a:p>
            <a:pPr algn="r">
              <a:lnSpc>
                <a:spcPts val="2520"/>
              </a:lnSpc>
            </a:pPr>
            <a:r>
              <a:rPr lang="en-US" sz="1800">
                <a:solidFill>
                  <a:srgbClr val="FFFFFF"/>
                </a:solidFill>
                <a:latin typeface="Poppins"/>
                <a:ea typeface="Poppins"/>
                <a:cs typeface="Poppins"/>
                <a:sym typeface="Poppins"/>
              </a:rPr>
              <a:t>PAGE 06</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555" b="-10555"/>
            </a:stretch>
          </a:blipFill>
        </p:spPr>
        <p:txBody>
          <a:bodyPr/>
          <a:lstStyle/>
          <a:p>
            <a:endParaRPr lang="en-US"/>
          </a:p>
        </p:txBody>
      </p:sp>
      <p:sp>
        <p:nvSpPr>
          <p:cNvPr id="3" name="Freeform 3"/>
          <p:cNvSpPr/>
          <p:nvPr/>
        </p:nvSpPr>
        <p:spPr>
          <a:xfrm>
            <a:off x="9473114" y="3442041"/>
            <a:ext cx="8814886" cy="6844959"/>
          </a:xfrm>
          <a:custGeom>
            <a:avLst/>
            <a:gdLst/>
            <a:ahLst/>
            <a:cxnLst/>
            <a:rect l="l" t="t" r="r" b="b"/>
            <a:pathLst>
              <a:path w="8814886" h="6844959">
                <a:moveTo>
                  <a:pt x="0" y="0"/>
                </a:moveTo>
                <a:lnTo>
                  <a:pt x="8814886" y="0"/>
                </a:lnTo>
                <a:lnTo>
                  <a:pt x="8814886" y="6844959"/>
                </a:lnTo>
                <a:lnTo>
                  <a:pt x="0" y="6844959"/>
                </a:lnTo>
                <a:lnTo>
                  <a:pt x="0" y="0"/>
                </a:lnTo>
                <a:close/>
              </a:path>
            </a:pathLst>
          </a:custGeom>
          <a:blipFill>
            <a:blip r:embed="rId3"/>
            <a:stretch>
              <a:fillRect r="-35341"/>
            </a:stretch>
          </a:blipFill>
        </p:spPr>
        <p:txBody>
          <a:bodyPr/>
          <a:lstStyle/>
          <a:p>
            <a:endParaRPr lang="en-US"/>
          </a:p>
        </p:txBody>
      </p:sp>
      <p:sp>
        <p:nvSpPr>
          <p:cNvPr id="4" name="Freeform 4"/>
          <p:cNvSpPr/>
          <p:nvPr/>
        </p:nvSpPr>
        <p:spPr>
          <a:xfrm>
            <a:off x="475399" y="388298"/>
            <a:ext cx="9920836" cy="4588387"/>
          </a:xfrm>
          <a:custGeom>
            <a:avLst/>
            <a:gdLst/>
            <a:ahLst/>
            <a:cxnLst/>
            <a:rect l="l" t="t" r="r" b="b"/>
            <a:pathLst>
              <a:path w="9920836" h="4588387">
                <a:moveTo>
                  <a:pt x="0" y="0"/>
                </a:moveTo>
                <a:lnTo>
                  <a:pt x="9920836" y="0"/>
                </a:lnTo>
                <a:lnTo>
                  <a:pt x="9920836" y="4588387"/>
                </a:lnTo>
                <a:lnTo>
                  <a:pt x="0" y="4588387"/>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8932545"/>
            <a:ext cx="3267241"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id="6" name="TextBox 6"/>
          <p:cNvSpPr txBox="1"/>
          <p:nvPr/>
        </p:nvSpPr>
        <p:spPr>
          <a:xfrm>
            <a:off x="15938341" y="8932545"/>
            <a:ext cx="1306653" cy="325755"/>
          </a:xfrm>
          <a:prstGeom prst="rect">
            <a:avLst/>
          </a:prstGeom>
        </p:spPr>
        <p:txBody>
          <a:bodyPr lIns="0" tIns="0" rIns="0" bIns="0" rtlCol="0" anchor="t">
            <a:spAutoFit/>
          </a:bodyPr>
          <a:lstStyle/>
          <a:p>
            <a:pPr algn="r">
              <a:lnSpc>
                <a:spcPts val="2520"/>
              </a:lnSpc>
            </a:pPr>
            <a:r>
              <a:rPr lang="en-US" sz="1800">
                <a:solidFill>
                  <a:srgbClr val="FFFFFF"/>
                </a:solidFill>
                <a:latin typeface="Poppins"/>
                <a:ea typeface="Poppins"/>
                <a:cs typeface="Poppins"/>
                <a:sym typeface="Poppins"/>
              </a:rPr>
              <a:t>PAGE 07</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555" b="-10555"/>
            </a:stretch>
          </a:blipFill>
        </p:spPr>
        <p:txBody>
          <a:bodyPr/>
          <a:lstStyle/>
          <a:p>
            <a:endParaRPr lang="en-US"/>
          </a:p>
        </p:txBody>
      </p:sp>
      <p:sp>
        <p:nvSpPr>
          <p:cNvPr id="3" name="TextBox 3"/>
          <p:cNvSpPr txBox="1"/>
          <p:nvPr/>
        </p:nvSpPr>
        <p:spPr>
          <a:xfrm>
            <a:off x="1028700" y="8932545"/>
            <a:ext cx="3267241"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id="4" name="TextBox 4"/>
          <p:cNvSpPr txBox="1"/>
          <p:nvPr/>
        </p:nvSpPr>
        <p:spPr>
          <a:xfrm>
            <a:off x="15938341" y="8932545"/>
            <a:ext cx="1306653" cy="325755"/>
          </a:xfrm>
          <a:prstGeom prst="rect">
            <a:avLst/>
          </a:prstGeom>
        </p:spPr>
        <p:txBody>
          <a:bodyPr lIns="0" tIns="0" rIns="0" bIns="0" rtlCol="0" anchor="t">
            <a:spAutoFit/>
          </a:bodyPr>
          <a:lstStyle/>
          <a:p>
            <a:pPr algn="r">
              <a:lnSpc>
                <a:spcPts val="2520"/>
              </a:lnSpc>
            </a:pPr>
            <a:r>
              <a:rPr lang="en-US" sz="1800">
                <a:solidFill>
                  <a:srgbClr val="FFFFFF"/>
                </a:solidFill>
                <a:latin typeface="Poppins"/>
                <a:ea typeface="Poppins"/>
                <a:cs typeface="Poppins"/>
                <a:sym typeface="Poppins"/>
              </a:rPr>
              <a:t>PAGE 08</a:t>
            </a:r>
          </a:p>
        </p:txBody>
      </p:sp>
      <p:sp>
        <p:nvSpPr>
          <p:cNvPr id="5" name="TextBox 5"/>
          <p:cNvSpPr txBox="1"/>
          <p:nvPr/>
        </p:nvSpPr>
        <p:spPr>
          <a:xfrm>
            <a:off x="1181100" y="630300"/>
            <a:ext cx="16079424" cy="606299"/>
          </a:xfrm>
          <a:prstGeom prst="rect">
            <a:avLst/>
          </a:prstGeom>
        </p:spPr>
        <p:txBody>
          <a:bodyPr lIns="0" tIns="0" rIns="0" bIns="0" rtlCol="0" anchor="t">
            <a:spAutoFit/>
          </a:bodyPr>
          <a:lstStyle/>
          <a:p>
            <a:pPr algn="ctr">
              <a:lnSpc>
                <a:spcPts val="4646"/>
              </a:lnSpc>
            </a:pPr>
            <a:r>
              <a:rPr lang="en-US" sz="4600" b="1">
                <a:solidFill>
                  <a:srgbClr val="FFFFFF"/>
                </a:solidFill>
                <a:latin typeface="Garet Bold"/>
                <a:ea typeface="Garet Bold"/>
                <a:cs typeface="Garet Bold"/>
                <a:sym typeface="Garet Bold"/>
              </a:rPr>
              <a:t>FUTURE  DIRECTIONS</a:t>
            </a:r>
          </a:p>
        </p:txBody>
      </p:sp>
      <p:sp>
        <p:nvSpPr>
          <p:cNvPr id="6" name="TextBox 6"/>
          <p:cNvSpPr txBox="1"/>
          <p:nvPr/>
        </p:nvSpPr>
        <p:spPr>
          <a:xfrm>
            <a:off x="395842" y="1877549"/>
            <a:ext cx="17496316" cy="6356896"/>
          </a:xfrm>
          <a:prstGeom prst="rect">
            <a:avLst/>
          </a:prstGeom>
        </p:spPr>
        <p:txBody>
          <a:bodyPr lIns="0" tIns="0" rIns="0" bIns="0" rtlCol="0" anchor="t">
            <a:spAutoFit/>
          </a:bodyPr>
          <a:lstStyle/>
          <a:p>
            <a:pPr algn="just">
              <a:lnSpc>
                <a:spcPts val="5569"/>
              </a:lnSpc>
              <a:spcBef>
                <a:spcPct val="0"/>
              </a:spcBef>
            </a:pPr>
            <a:r>
              <a:rPr lang="en-US" sz="3978">
                <a:solidFill>
                  <a:srgbClr val="FFFFFF"/>
                </a:solidFill>
                <a:latin typeface="Poppins"/>
                <a:ea typeface="Poppins"/>
                <a:cs typeface="Poppins"/>
                <a:sym typeface="Poppins"/>
              </a:rPr>
              <a:t>Improvements for the current project:</a:t>
            </a:r>
          </a:p>
          <a:p>
            <a:pPr marL="858957" lvl="1" indent="-429479" algn="just">
              <a:lnSpc>
                <a:spcPts val="5569"/>
              </a:lnSpc>
              <a:spcBef>
                <a:spcPct val="0"/>
              </a:spcBef>
              <a:buFont typeface="Arial"/>
              <a:buChar char="•"/>
            </a:pPr>
            <a:r>
              <a:rPr lang="en-US" sz="3978">
                <a:solidFill>
                  <a:srgbClr val="FFFFFF"/>
                </a:solidFill>
                <a:latin typeface="Poppins"/>
                <a:ea typeface="Poppins"/>
                <a:cs typeface="Poppins"/>
                <a:sym typeface="Poppins"/>
              </a:rPr>
              <a:t>Incorporating real-time tracking data for dynamic collision prediction.</a:t>
            </a:r>
          </a:p>
          <a:p>
            <a:pPr marL="858957" lvl="1" indent="-429479" algn="just">
              <a:lnSpc>
                <a:spcPts val="5569"/>
              </a:lnSpc>
              <a:spcBef>
                <a:spcPct val="0"/>
              </a:spcBef>
              <a:buFont typeface="Arial"/>
              <a:buChar char="•"/>
            </a:pPr>
            <a:r>
              <a:rPr lang="en-US" sz="3978">
                <a:solidFill>
                  <a:srgbClr val="FFFFFF"/>
                </a:solidFill>
                <a:latin typeface="Poppins"/>
                <a:ea typeface="Poppins"/>
                <a:cs typeface="Poppins"/>
                <a:sym typeface="Poppins"/>
              </a:rPr>
              <a:t>Refining models with perturbation effects (e.g., atmospheric drag, solar radiation pressure).</a:t>
            </a:r>
          </a:p>
          <a:p>
            <a:pPr algn="just">
              <a:lnSpc>
                <a:spcPts val="5569"/>
              </a:lnSpc>
              <a:spcBef>
                <a:spcPct val="0"/>
              </a:spcBef>
            </a:pPr>
            <a:r>
              <a:rPr lang="en-US" sz="3978">
                <a:solidFill>
                  <a:srgbClr val="FFFFFF"/>
                </a:solidFill>
                <a:latin typeface="Poppins"/>
                <a:ea typeface="Poppins"/>
                <a:cs typeface="Poppins"/>
                <a:sym typeface="Poppins"/>
              </a:rPr>
              <a:t>Expanding the scope:</a:t>
            </a:r>
          </a:p>
          <a:p>
            <a:pPr marL="858957" lvl="1" indent="-429479" algn="just">
              <a:lnSpc>
                <a:spcPts val="5569"/>
              </a:lnSpc>
              <a:spcBef>
                <a:spcPct val="0"/>
              </a:spcBef>
              <a:buFont typeface="Arial"/>
              <a:buChar char="•"/>
            </a:pPr>
            <a:r>
              <a:rPr lang="en-US" sz="3978">
                <a:solidFill>
                  <a:srgbClr val="FFFFFF"/>
                </a:solidFill>
                <a:latin typeface="Poppins"/>
                <a:ea typeface="Poppins"/>
                <a:cs typeface="Poppins"/>
                <a:sym typeface="Poppins"/>
              </a:rPr>
              <a:t>Predicting long-term debris behavior using time-series modeling.</a:t>
            </a:r>
          </a:p>
          <a:p>
            <a:pPr marL="858957" lvl="1" indent="-429479" algn="just">
              <a:lnSpc>
                <a:spcPts val="5569"/>
              </a:lnSpc>
              <a:spcBef>
                <a:spcPct val="0"/>
              </a:spcBef>
              <a:buFont typeface="Arial"/>
              <a:buChar char="•"/>
            </a:pPr>
            <a:r>
              <a:rPr lang="en-US" sz="3978">
                <a:solidFill>
                  <a:srgbClr val="FFFFFF"/>
                </a:solidFill>
                <a:latin typeface="Poppins"/>
                <a:ea typeface="Poppins"/>
                <a:cs typeface="Poppins"/>
                <a:sym typeface="Poppins"/>
              </a:rPr>
              <a:t>Developing automated collision avoidance algorithms.</a:t>
            </a:r>
          </a:p>
          <a:p>
            <a:pPr algn="just">
              <a:lnSpc>
                <a:spcPts val="5569"/>
              </a:lnSpc>
              <a:spcBef>
                <a:spcPct val="0"/>
              </a:spcBef>
            </a:pPr>
            <a:endParaRPr lang="en-US" sz="3978">
              <a:solidFill>
                <a:srgbClr val="FFFFFF"/>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pic>
        <p:nvPicPr>
          <p:cNvPr id="3" name="Picture 3"/>
          <p:cNvPicPr>
            <a:picLocks noChangeAspect="1"/>
          </p:cNvPicPr>
          <p:nvPr/>
        </p:nvPicPr>
        <p:blipFill>
          <a:blip r:embed="rId3"/>
          <a:srcRect/>
          <a:stretch>
            <a:fillRect/>
          </a:stretch>
        </p:blipFill>
        <p:spPr>
          <a:xfrm>
            <a:off x="-255985" y="-2180105"/>
            <a:ext cx="9400859" cy="5264481"/>
          </a:xfrm>
          <a:prstGeom prst="rect">
            <a:avLst/>
          </a:prstGeom>
        </p:spPr>
      </p:pic>
      <p:pic>
        <p:nvPicPr>
          <p:cNvPr id="4" name="Picture 4"/>
          <p:cNvPicPr>
            <a:picLocks noChangeAspect="1"/>
          </p:cNvPicPr>
          <p:nvPr/>
        </p:nvPicPr>
        <p:blipFill>
          <a:blip r:embed="rId3"/>
          <a:srcRect/>
          <a:stretch>
            <a:fillRect/>
          </a:stretch>
        </p:blipFill>
        <p:spPr>
          <a:xfrm>
            <a:off x="9144874" y="-2180105"/>
            <a:ext cx="9400859" cy="5264481"/>
          </a:xfrm>
          <a:prstGeom prst="rect">
            <a:avLst/>
          </a:prstGeom>
        </p:spPr>
      </p:pic>
      <p:sp>
        <p:nvSpPr>
          <p:cNvPr id="5" name="TextBox 5"/>
          <p:cNvSpPr txBox="1"/>
          <p:nvPr/>
        </p:nvSpPr>
        <p:spPr>
          <a:xfrm>
            <a:off x="5466962" y="3747860"/>
            <a:ext cx="7354075" cy="3000830"/>
          </a:xfrm>
          <a:prstGeom prst="rect">
            <a:avLst/>
          </a:prstGeom>
        </p:spPr>
        <p:txBody>
          <a:bodyPr lIns="0" tIns="0" rIns="0" bIns="0" rtlCol="0" anchor="t">
            <a:spAutoFit/>
          </a:bodyPr>
          <a:lstStyle/>
          <a:p>
            <a:pPr algn="ctr">
              <a:lnSpc>
                <a:spcPts val="11580"/>
              </a:lnSpc>
            </a:pPr>
            <a:r>
              <a:rPr lang="en-US" sz="11466" b="1">
                <a:solidFill>
                  <a:srgbClr val="FFFFFF"/>
                </a:solidFill>
                <a:latin typeface="Garet Bold"/>
                <a:ea typeface="Garet Bold"/>
                <a:cs typeface="Garet Bold"/>
                <a:sym typeface="Garet Bold"/>
              </a:rPr>
              <a:t>THANK</a:t>
            </a:r>
          </a:p>
          <a:p>
            <a:pPr algn="ctr">
              <a:lnSpc>
                <a:spcPts val="11580"/>
              </a:lnSpc>
            </a:pPr>
            <a:r>
              <a:rPr lang="en-US" sz="11466" b="1">
                <a:solidFill>
                  <a:srgbClr val="FFFFFF"/>
                </a:solidFill>
                <a:latin typeface="Garet Bold"/>
                <a:ea typeface="Garet Bold"/>
                <a:cs typeface="Garet Bold"/>
                <a:sym typeface="Garet Bold"/>
              </a:rPr>
              <a:t>YOU</a:t>
            </a:r>
          </a:p>
        </p:txBody>
      </p:sp>
      <p:pic>
        <p:nvPicPr>
          <p:cNvPr id="6" name="Picture 6"/>
          <p:cNvPicPr>
            <a:picLocks noChangeAspect="1"/>
          </p:cNvPicPr>
          <p:nvPr/>
        </p:nvPicPr>
        <p:blipFill>
          <a:blip r:embed="rId3"/>
          <a:srcRect/>
          <a:stretch>
            <a:fillRect/>
          </a:stretch>
        </p:blipFill>
        <p:spPr>
          <a:xfrm rot="-10798857">
            <a:off x="9144000" y="7201062"/>
            <a:ext cx="9400859" cy="5264481"/>
          </a:xfrm>
          <a:prstGeom prst="rect">
            <a:avLst/>
          </a:prstGeom>
        </p:spPr>
      </p:pic>
      <p:pic>
        <p:nvPicPr>
          <p:cNvPr id="7" name="Picture 7"/>
          <p:cNvPicPr>
            <a:picLocks noChangeAspect="1"/>
          </p:cNvPicPr>
          <p:nvPr/>
        </p:nvPicPr>
        <p:blipFill>
          <a:blip r:embed="rId3"/>
          <a:srcRect/>
          <a:stretch>
            <a:fillRect/>
          </a:stretch>
        </p:blipFill>
        <p:spPr>
          <a:xfrm rot="-10798857">
            <a:off x="-256859" y="7197939"/>
            <a:ext cx="9400859" cy="5264481"/>
          </a:xfrm>
          <a:prstGeom prst="rect">
            <a:avLst/>
          </a:prstGeom>
        </p:spPr>
      </p:pic>
      <p:sp>
        <p:nvSpPr>
          <p:cNvPr id="8" name="TextBox 8"/>
          <p:cNvSpPr txBox="1"/>
          <p:nvPr/>
        </p:nvSpPr>
        <p:spPr>
          <a:xfrm>
            <a:off x="7510379" y="8932545"/>
            <a:ext cx="3267241" cy="325755"/>
          </a:xfrm>
          <a:prstGeom prst="rect">
            <a:avLst/>
          </a:prstGeom>
        </p:spPr>
        <p:txBody>
          <a:bodyPr lIns="0" tIns="0" rIns="0" bIns="0" rtlCol="0" anchor="t">
            <a:spAutoFit/>
          </a:bodyPr>
          <a:lstStyle/>
          <a:p>
            <a:pPr algn="ctr">
              <a:lnSpc>
                <a:spcPts val="2520"/>
              </a:lnSpc>
            </a:pPr>
            <a:r>
              <a:rPr lang="en-US" sz="1800">
                <a:solidFill>
                  <a:srgbClr val="FFFFFF"/>
                </a:solidFill>
                <a:latin typeface="Poppins"/>
                <a:ea typeface="Poppins"/>
                <a:cs typeface="Poppins"/>
                <a:sym typeface="Poppins"/>
              </a:rPr>
              <a:t>www.reallygreatsite.com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b="-25777"/>
            </a:stretch>
          </a:blipFill>
        </p:spPr>
        <p:txBody>
          <a:bodyPr/>
          <a:lstStyle/>
          <a:p>
            <a:endParaRPr lang="en-US"/>
          </a:p>
        </p:txBody>
      </p:sp>
      <p:sp>
        <p:nvSpPr>
          <p:cNvPr id="3" name="TextBox 3"/>
          <p:cNvSpPr txBox="1"/>
          <p:nvPr/>
        </p:nvSpPr>
        <p:spPr>
          <a:xfrm>
            <a:off x="5228298" y="1388828"/>
            <a:ext cx="7831404" cy="940435"/>
          </a:xfrm>
          <a:prstGeom prst="rect">
            <a:avLst/>
          </a:prstGeom>
        </p:spPr>
        <p:txBody>
          <a:bodyPr lIns="0" tIns="0" rIns="0" bIns="0" rtlCol="0" anchor="t">
            <a:spAutoFit/>
          </a:bodyPr>
          <a:lstStyle/>
          <a:p>
            <a:pPr algn="ctr">
              <a:lnSpc>
                <a:spcPts val="7069"/>
              </a:lnSpc>
            </a:pPr>
            <a:r>
              <a:rPr lang="en-US" sz="6999" b="1">
                <a:solidFill>
                  <a:srgbClr val="FFFFFF"/>
                </a:solidFill>
                <a:latin typeface="Garet Bold"/>
                <a:ea typeface="Garet Bold"/>
                <a:cs typeface="Garet Bold"/>
                <a:sym typeface="Garet Bold"/>
              </a:rPr>
              <a:t>INTRODUCTION</a:t>
            </a:r>
          </a:p>
        </p:txBody>
      </p:sp>
      <p:sp>
        <p:nvSpPr>
          <p:cNvPr id="4" name="TextBox 4"/>
          <p:cNvSpPr txBox="1"/>
          <p:nvPr/>
        </p:nvSpPr>
        <p:spPr>
          <a:xfrm>
            <a:off x="1071581" y="3296311"/>
            <a:ext cx="16216294" cy="6058509"/>
          </a:xfrm>
          <a:prstGeom prst="rect">
            <a:avLst/>
          </a:prstGeom>
        </p:spPr>
        <p:txBody>
          <a:bodyPr lIns="0" tIns="0" rIns="0" bIns="0" rtlCol="0" anchor="t">
            <a:spAutoFit/>
          </a:bodyPr>
          <a:lstStyle/>
          <a:p>
            <a:pPr algn="just">
              <a:lnSpc>
                <a:spcPts val="3675"/>
              </a:lnSpc>
            </a:pPr>
            <a:r>
              <a:rPr lang="en-US" sz="2625">
                <a:solidFill>
                  <a:srgbClr val="FFFFFF"/>
                </a:solidFill>
                <a:latin typeface="Poppins"/>
                <a:ea typeface="Poppins"/>
                <a:cs typeface="Poppins"/>
                <a:sym typeface="Poppins"/>
              </a:rPr>
              <a:t>The rapid increase in space activity has led to a growing challenge: the accumulation of space debris. From inactive satellites to fragments of collisions, these objects pose severe risks to operational satellites and future missions. With tens of thousands of tracked objects and countless smaller fragments, the potential for collisions in Earth's orbit is escalating.</a:t>
            </a:r>
          </a:p>
          <a:p>
            <a:pPr algn="just">
              <a:lnSpc>
                <a:spcPts val="3675"/>
              </a:lnSpc>
            </a:pPr>
            <a:r>
              <a:rPr lang="en-US" sz="2625">
                <a:solidFill>
                  <a:srgbClr val="FFFFFF"/>
                </a:solidFill>
                <a:latin typeface="Poppins"/>
                <a:ea typeface="Poppins"/>
                <a:cs typeface="Poppins"/>
                <a:sym typeface="Poppins"/>
              </a:rPr>
              <a:t>This project analyzes and visualizes the orbits of space debris, leveraging real-world data to calculate orbital paths, classify trajectories, and identify high-density regions in Low Earth Orbit (LEO), Medium Earth Orbit (MEO), and Geostationary Orbit (GEO). Using advanced modeling and visualization tools, we provide insights into debris dynamics, distribution, and potential risk areas.</a:t>
            </a:r>
          </a:p>
          <a:p>
            <a:pPr algn="just">
              <a:lnSpc>
                <a:spcPts val="3675"/>
              </a:lnSpc>
            </a:pPr>
            <a:r>
              <a:rPr lang="en-US" sz="2625">
                <a:solidFill>
                  <a:srgbClr val="FFFFFF"/>
                </a:solidFill>
                <a:latin typeface="Poppins"/>
                <a:ea typeface="Poppins"/>
                <a:cs typeface="Poppins"/>
                <a:sym typeface="Poppins"/>
              </a:rPr>
              <a:t>The results support collision risk assessments, helping to identify critical congestion zones and offering visual clarity on space traffic. By bridging data analysis with actionable insights, this project contributes to efforts in mitigating risks and ensuring the sustainability of Earth's orbital environment.</a:t>
            </a:r>
          </a:p>
          <a:p>
            <a:pPr algn="just">
              <a:lnSpc>
                <a:spcPts val="3675"/>
              </a:lnSpc>
            </a:pPr>
            <a:endParaRPr lang="en-US" sz="2625">
              <a:solidFill>
                <a:srgbClr val="FFFFFF"/>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5400000" flipH="1" flipV="1">
            <a:off x="-1034003" y="6324081"/>
            <a:ext cx="4665492" cy="4114800"/>
          </a:xfrm>
          <a:custGeom>
            <a:avLst/>
            <a:gdLst/>
            <a:ahLst/>
            <a:cxnLst/>
            <a:rect l="l" t="t" r="r" b="b"/>
            <a:pathLst>
              <a:path w="4665492" h="4114800">
                <a:moveTo>
                  <a:pt x="4665493" y="4114800"/>
                </a:moveTo>
                <a:lnTo>
                  <a:pt x="0" y="4114800"/>
                </a:lnTo>
                <a:lnTo>
                  <a:pt x="0" y="0"/>
                </a:lnTo>
                <a:lnTo>
                  <a:pt x="4665493" y="0"/>
                </a:lnTo>
                <a:lnTo>
                  <a:pt x="4665493" y="411480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23272">
            <a:off x="-119252" y="7029795"/>
            <a:ext cx="2820390" cy="4114800"/>
          </a:xfrm>
          <a:custGeom>
            <a:avLst/>
            <a:gdLst/>
            <a:ahLst/>
            <a:cxnLst/>
            <a:rect l="l" t="t" r="r" b="b"/>
            <a:pathLst>
              <a:path w="2820390" h="4114800">
                <a:moveTo>
                  <a:pt x="0" y="0"/>
                </a:moveTo>
                <a:lnTo>
                  <a:pt x="2820389" y="0"/>
                </a:lnTo>
                <a:lnTo>
                  <a:pt x="282038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5408741" y="-404642"/>
            <a:ext cx="3701118" cy="2866684"/>
          </a:xfrm>
          <a:custGeom>
            <a:avLst/>
            <a:gdLst/>
            <a:ahLst/>
            <a:cxnLst/>
            <a:rect l="l" t="t" r="r" b="b"/>
            <a:pathLst>
              <a:path w="3701118" h="2866684">
                <a:moveTo>
                  <a:pt x="0" y="0"/>
                </a:moveTo>
                <a:lnTo>
                  <a:pt x="3701118" y="0"/>
                </a:lnTo>
                <a:lnTo>
                  <a:pt x="3701118" y="2866684"/>
                </a:lnTo>
                <a:lnTo>
                  <a:pt x="0" y="28666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6308830" y="4923603"/>
            <a:ext cx="3773758" cy="3938457"/>
          </a:xfrm>
          <a:custGeom>
            <a:avLst/>
            <a:gdLst/>
            <a:ahLst/>
            <a:cxnLst/>
            <a:rect l="l" t="t" r="r" b="b"/>
            <a:pathLst>
              <a:path w="3773758" h="3938457">
                <a:moveTo>
                  <a:pt x="0" y="0"/>
                </a:moveTo>
                <a:lnTo>
                  <a:pt x="3773758" y="0"/>
                </a:lnTo>
                <a:lnTo>
                  <a:pt x="3773758" y="3938457"/>
                </a:lnTo>
                <a:lnTo>
                  <a:pt x="0" y="39384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TextBox 7"/>
          <p:cNvSpPr txBox="1"/>
          <p:nvPr/>
        </p:nvSpPr>
        <p:spPr>
          <a:xfrm>
            <a:off x="444577" y="626257"/>
            <a:ext cx="6380279" cy="1835785"/>
          </a:xfrm>
          <a:prstGeom prst="rect">
            <a:avLst/>
          </a:prstGeom>
        </p:spPr>
        <p:txBody>
          <a:bodyPr lIns="0" tIns="0" rIns="0" bIns="0" rtlCol="0" anchor="t">
            <a:spAutoFit/>
          </a:bodyPr>
          <a:lstStyle/>
          <a:p>
            <a:pPr algn="l">
              <a:lnSpc>
                <a:spcPts val="7069"/>
              </a:lnSpc>
            </a:pPr>
            <a:r>
              <a:rPr lang="en-US" sz="6999" b="1">
                <a:solidFill>
                  <a:srgbClr val="FFFFFF"/>
                </a:solidFill>
                <a:latin typeface="Garet Bold"/>
                <a:ea typeface="Garet Bold"/>
                <a:cs typeface="Garet Bold"/>
                <a:sym typeface="Garet Bold"/>
              </a:rPr>
              <a:t>PROJECT OBJECTIVES</a:t>
            </a:r>
          </a:p>
        </p:txBody>
      </p:sp>
      <p:sp>
        <p:nvSpPr>
          <p:cNvPr id="8" name="TextBox 8"/>
          <p:cNvSpPr txBox="1"/>
          <p:nvPr/>
        </p:nvSpPr>
        <p:spPr>
          <a:xfrm>
            <a:off x="6297803" y="3299426"/>
            <a:ext cx="9002623" cy="1037047"/>
          </a:xfrm>
          <a:prstGeom prst="rect">
            <a:avLst/>
          </a:prstGeom>
        </p:spPr>
        <p:txBody>
          <a:bodyPr lIns="0" tIns="0" rIns="0" bIns="0" rtlCol="0" anchor="t">
            <a:spAutoFit/>
          </a:bodyPr>
          <a:lstStyle/>
          <a:p>
            <a:pPr algn="l">
              <a:lnSpc>
                <a:spcPts val="4112"/>
              </a:lnSpc>
            </a:pPr>
            <a:r>
              <a:rPr lang="en-US" sz="2937">
                <a:solidFill>
                  <a:srgbClr val="FFFFFF"/>
                </a:solidFill>
                <a:latin typeface="Poppins"/>
                <a:ea typeface="Poppins"/>
                <a:cs typeface="Poppins"/>
                <a:sym typeface="Poppins"/>
              </a:rPr>
              <a:t>Calculating Orbital Paths: Methodology and Visualization</a:t>
            </a:r>
          </a:p>
        </p:txBody>
      </p:sp>
      <p:sp>
        <p:nvSpPr>
          <p:cNvPr id="9" name="TextBox 9"/>
          <p:cNvSpPr txBox="1"/>
          <p:nvPr/>
        </p:nvSpPr>
        <p:spPr>
          <a:xfrm>
            <a:off x="3852757" y="3497995"/>
            <a:ext cx="832034" cy="396240"/>
          </a:xfrm>
          <a:prstGeom prst="rect">
            <a:avLst/>
          </a:prstGeom>
        </p:spPr>
        <p:txBody>
          <a:bodyPr lIns="0" tIns="0" rIns="0" bIns="0" rtlCol="0" anchor="t">
            <a:spAutoFit/>
          </a:bodyPr>
          <a:lstStyle/>
          <a:p>
            <a:pPr algn="r">
              <a:lnSpc>
                <a:spcPts val="3030"/>
              </a:lnSpc>
            </a:pPr>
            <a:r>
              <a:rPr lang="en-US" sz="3000" b="1">
                <a:solidFill>
                  <a:srgbClr val="FFFFFF"/>
                </a:solidFill>
                <a:latin typeface="Garet Bold"/>
                <a:ea typeface="Garet Bold"/>
                <a:cs typeface="Garet Bold"/>
                <a:sym typeface="Garet Bold"/>
              </a:rPr>
              <a:t>01.</a:t>
            </a:r>
          </a:p>
        </p:txBody>
      </p:sp>
      <p:sp>
        <p:nvSpPr>
          <p:cNvPr id="10" name="TextBox 10"/>
          <p:cNvSpPr txBox="1"/>
          <p:nvPr/>
        </p:nvSpPr>
        <p:spPr>
          <a:xfrm>
            <a:off x="6297803" y="5458423"/>
            <a:ext cx="9178976" cy="977345"/>
          </a:xfrm>
          <a:prstGeom prst="rect">
            <a:avLst/>
          </a:prstGeom>
        </p:spPr>
        <p:txBody>
          <a:bodyPr lIns="0" tIns="0" rIns="0" bIns="0" rtlCol="0" anchor="t">
            <a:spAutoFit/>
          </a:bodyPr>
          <a:lstStyle/>
          <a:p>
            <a:pPr algn="just">
              <a:lnSpc>
                <a:spcPts val="3854"/>
              </a:lnSpc>
            </a:pPr>
            <a:r>
              <a:rPr lang="en-US" sz="2753">
                <a:solidFill>
                  <a:srgbClr val="FFFFFF"/>
                </a:solidFill>
                <a:latin typeface="Poppins"/>
                <a:ea typeface="Poppins"/>
                <a:cs typeface="Poppins"/>
                <a:sym typeface="Poppins"/>
              </a:rPr>
              <a:t>Density Analysis and Orbital Classification: Understanding Space Debris Distribution</a:t>
            </a:r>
          </a:p>
        </p:txBody>
      </p:sp>
      <p:sp>
        <p:nvSpPr>
          <p:cNvPr id="11" name="TextBox 11"/>
          <p:cNvSpPr txBox="1"/>
          <p:nvPr/>
        </p:nvSpPr>
        <p:spPr>
          <a:xfrm>
            <a:off x="3992549" y="5652494"/>
            <a:ext cx="832034" cy="396240"/>
          </a:xfrm>
          <a:prstGeom prst="rect">
            <a:avLst/>
          </a:prstGeom>
        </p:spPr>
        <p:txBody>
          <a:bodyPr lIns="0" tIns="0" rIns="0" bIns="0" rtlCol="0" anchor="t">
            <a:spAutoFit/>
          </a:bodyPr>
          <a:lstStyle/>
          <a:p>
            <a:pPr algn="r">
              <a:lnSpc>
                <a:spcPts val="3030"/>
              </a:lnSpc>
            </a:pPr>
            <a:r>
              <a:rPr lang="en-US" sz="3000" b="1">
                <a:solidFill>
                  <a:srgbClr val="FFFFFF"/>
                </a:solidFill>
                <a:latin typeface="Garet Bold"/>
                <a:ea typeface="Garet Bold"/>
                <a:cs typeface="Garet Bold"/>
                <a:sym typeface="Garet Bold"/>
              </a:rPr>
              <a:t>02.</a:t>
            </a:r>
          </a:p>
        </p:txBody>
      </p:sp>
      <p:sp>
        <p:nvSpPr>
          <p:cNvPr id="12" name="TextBox 12"/>
          <p:cNvSpPr txBox="1"/>
          <p:nvPr/>
        </p:nvSpPr>
        <p:spPr>
          <a:xfrm>
            <a:off x="6297803" y="7571446"/>
            <a:ext cx="10642638" cy="562082"/>
          </a:xfrm>
          <a:prstGeom prst="rect">
            <a:avLst/>
          </a:prstGeom>
        </p:spPr>
        <p:txBody>
          <a:bodyPr lIns="0" tIns="0" rIns="0" bIns="0" rtlCol="0" anchor="t">
            <a:spAutoFit/>
          </a:bodyPr>
          <a:lstStyle/>
          <a:p>
            <a:pPr algn="just">
              <a:lnSpc>
                <a:spcPts val="4469"/>
              </a:lnSpc>
            </a:pPr>
            <a:r>
              <a:rPr lang="en-US" sz="3192">
                <a:solidFill>
                  <a:srgbClr val="FFFFFF"/>
                </a:solidFill>
                <a:latin typeface="Poppins"/>
                <a:ea typeface="Poppins"/>
                <a:cs typeface="Poppins"/>
                <a:sym typeface="Poppins"/>
              </a:rPr>
              <a:t>Collision Detection and Visualization</a:t>
            </a:r>
          </a:p>
        </p:txBody>
      </p:sp>
      <p:sp>
        <p:nvSpPr>
          <p:cNvPr id="13" name="TextBox 13"/>
          <p:cNvSpPr txBox="1"/>
          <p:nvPr/>
        </p:nvSpPr>
        <p:spPr>
          <a:xfrm>
            <a:off x="4040174" y="7737288"/>
            <a:ext cx="832034" cy="396240"/>
          </a:xfrm>
          <a:prstGeom prst="rect">
            <a:avLst/>
          </a:prstGeom>
        </p:spPr>
        <p:txBody>
          <a:bodyPr lIns="0" tIns="0" rIns="0" bIns="0" rtlCol="0" anchor="t">
            <a:spAutoFit/>
          </a:bodyPr>
          <a:lstStyle/>
          <a:p>
            <a:pPr algn="r">
              <a:lnSpc>
                <a:spcPts val="3030"/>
              </a:lnSpc>
            </a:pPr>
            <a:r>
              <a:rPr lang="en-US" sz="3000" b="1">
                <a:solidFill>
                  <a:srgbClr val="FFFFFF"/>
                </a:solidFill>
                <a:latin typeface="Garet Bold"/>
                <a:ea typeface="Garet Bold"/>
                <a:cs typeface="Garet Bold"/>
                <a:sym typeface="Garet Bold"/>
              </a:rPr>
              <a:t>03.</a:t>
            </a:r>
          </a:p>
        </p:txBody>
      </p:sp>
      <p:sp>
        <p:nvSpPr>
          <p:cNvPr id="14" name="TextBox 14"/>
          <p:cNvSpPr txBox="1"/>
          <p:nvPr/>
        </p:nvSpPr>
        <p:spPr>
          <a:xfrm>
            <a:off x="15938341" y="8932545"/>
            <a:ext cx="1306653" cy="325755"/>
          </a:xfrm>
          <a:prstGeom prst="rect">
            <a:avLst/>
          </a:prstGeom>
        </p:spPr>
        <p:txBody>
          <a:bodyPr lIns="0" tIns="0" rIns="0" bIns="0" rtlCol="0" anchor="t">
            <a:spAutoFit/>
          </a:bodyPr>
          <a:lstStyle/>
          <a:p>
            <a:pPr algn="r">
              <a:lnSpc>
                <a:spcPts val="2520"/>
              </a:lnSpc>
            </a:pPr>
            <a:r>
              <a:rPr lang="en-US" sz="1800">
                <a:solidFill>
                  <a:srgbClr val="FFFFFF"/>
                </a:solidFill>
                <a:latin typeface="Poppins"/>
                <a:ea typeface="Poppins"/>
                <a:cs typeface="Poppins"/>
                <a:sym typeface="Poppins"/>
              </a:rPr>
              <a:t>PAGE 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938867" y="2018274"/>
            <a:ext cx="13999473" cy="6072271"/>
          </a:xfrm>
          <a:custGeom>
            <a:avLst/>
            <a:gdLst/>
            <a:ahLst/>
            <a:cxnLst/>
            <a:rect l="l" t="t" r="r" b="b"/>
            <a:pathLst>
              <a:path w="13999473" h="6072271">
                <a:moveTo>
                  <a:pt x="0" y="0"/>
                </a:moveTo>
                <a:lnTo>
                  <a:pt x="13999474" y="0"/>
                </a:lnTo>
                <a:lnTo>
                  <a:pt x="13999474" y="6072271"/>
                </a:lnTo>
                <a:lnTo>
                  <a:pt x="0" y="607227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0" y="620395"/>
            <a:ext cx="3877735" cy="940435"/>
          </a:xfrm>
          <a:prstGeom prst="rect">
            <a:avLst/>
          </a:prstGeom>
        </p:spPr>
        <p:txBody>
          <a:bodyPr lIns="0" tIns="0" rIns="0" bIns="0" rtlCol="0" anchor="t">
            <a:spAutoFit/>
          </a:bodyPr>
          <a:lstStyle/>
          <a:p>
            <a:pPr algn="ctr">
              <a:lnSpc>
                <a:spcPts val="7069"/>
              </a:lnSpc>
            </a:pPr>
            <a:r>
              <a:rPr lang="en-US" sz="6999" b="1">
                <a:solidFill>
                  <a:srgbClr val="FFFFFF"/>
                </a:solidFill>
                <a:latin typeface="Garet Bold"/>
                <a:ea typeface="Garet Bold"/>
                <a:cs typeface="Garet Bold"/>
                <a:sym typeface="Garet Bold"/>
              </a:rPr>
              <a:t>DATA</a:t>
            </a:r>
          </a:p>
        </p:txBody>
      </p:sp>
      <p:sp>
        <p:nvSpPr>
          <p:cNvPr id="5" name="TextBox 5"/>
          <p:cNvSpPr txBox="1"/>
          <p:nvPr/>
        </p:nvSpPr>
        <p:spPr>
          <a:xfrm>
            <a:off x="1028700" y="8932545"/>
            <a:ext cx="3267241"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id="6" name="TextBox 6"/>
          <p:cNvSpPr txBox="1"/>
          <p:nvPr/>
        </p:nvSpPr>
        <p:spPr>
          <a:xfrm>
            <a:off x="15938341" y="8932545"/>
            <a:ext cx="1306653" cy="325755"/>
          </a:xfrm>
          <a:prstGeom prst="rect">
            <a:avLst/>
          </a:prstGeom>
        </p:spPr>
        <p:txBody>
          <a:bodyPr lIns="0" tIns="0" rIns="0" bIns="0" rtlCol="0" anchor="t">
            <a:spAutoFit/>
          </a:bodyPr>
          <a:lstStyle/>
          <a:p>
            <a:pPr algn="r">
              <a:lnSpc>
                <a:spcPts val="2520"/>
              </a:lnSpc>
            </a:pPr>
            <a:r>
              <a:rPr lang="en-US" sz="1800">
                <a:solidFill>
                  <a:srgbClr val="FFFFFF"/>
                </a:solidFill>
                <a:latin typeface="Poppins"/>
                <a:ea typeface="Poppins"/>
                <a:cs typeface="Poppins"/>
                <a:sym typeface="Poppins"/>
              </a:rPr>
              <a:t>PAGE 03</a:t>
            </a:r>
          </a:p>
        </p:txBody>
      </p:sp>
      <p:sp>
        <p:nvSpPr>
          <p:cNvPr id="7" name="TextBox 7"/>
          <p:cNvSpPr txBox="1"/>
          <p:nvPr/>
        </p:nvSpPr>
        <p:spPr>
          <a:xfrm>
            <a:off x="4622735" y="8368343"/>
            <a:ext cx="7938195" cy="336550"/>
          </a:xfrm>
          <a:prstGeom prst="rect">
            <a:avLst/>
          </a:prstGeom>
        </p:spPr>
        <p:txBody>
          <a:bodyPr lIns="0" tIns="0" rIns="0" bIns="0" rtlCol="0" anchor="t">
            <a:spAutoFit/>
          </a:bodyPr>
          <a:lstStyle/>
          <a:p>
            <a:pPr algn="ctr">
              <a:lnSpc>
                <a:spcPts val="2524"/>
              </a:lnSpc>
              <a:spcBef>
                <a:spcPct val="0"/>
              </a:spcBef>
            </a:pPr>
            <a:r>
              <a:rPr lang="en-US" sz="2499" b="1">
                <a:solidFill>
                  <a:srgbClr val="FFFFFF"/>
                </a:solidFill>
                <a:latin typeface="Garet Bold"/>
                <a:ea typeface="Garet Bold"/>
                <a:cs typeface="Garet Bold"/>
                <a:sym typeface="Garet Bold"/>
              </a:rPr>
              <a:t>HTTPS://WWW.SPACE-TRACK.ORG/#CATALOG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0" y="620395"/>
            <a:ext cx="9372600" cy="952120"/>
          </a:xfrm>
          <a:prstGeom prst="rect">
            <a:avLst/>
          </a:prstGeom>
        </p:spPr>
        <p:txBody>
          <a:bodyPr wrap="square" lIns="0" tIns="0" rIns="0" bIns="0" rtlCol="0" anchor="t">
            <a:spAutoFit/>
          </a:bodyPr>
          <a:lstStyle/>
          <a:p>
            <a:pPr algn="ctr">
              <a:lnSpc>
                <a:spcPts val="7069"/>
              </a:lnSpc>
            </a:pPr>
            <a:r>
              <a:rPr lang="en-US" sz="6999" b="1" dirty="0">
                <a:solidFill>
                  <a:srgbClr val="FFFFFF"/>
                </a:solidFill>
                <a:latin typeface="Garet Bold"/>
                <a:ea typeface="Garet Bold"/>
                <a:cs typeface="Garet Bold"/>
                <a:sym typeface="Garet Bold"/>
              </a:rPr>
              <a:t>LIBRARIES USED</a:t>
            </a:r>
          </a:p>
        </p:txBody>
      </p:sp>
      <p:sp>
        <p:nvSpPr>
          <p:cNvPr id="7" name="TextBox 7"/>
          <p:cNvSpPr txBox="1"/>
          <p:nvPr/>
        </p:nvSpPr>
        <p:spPr>
          <a:xfrm>
            <a:off x="5918135" y="11579158"/>
            <a:ext cx="7938195" cy="336550"/>
          </a:xfrm>
          <a:prstGeom prst="rect">
            <a:avLst/>
          </a:prstGeom>
        </p:spPr>
        <p:txBody>
          <a:bodyPr lIns="0" tIns="0" rIns="0" bIns="0" rtlCol="0" anchor="t">
            <a:spAutoFit/>
          </a:bodyPr>
          <a:lstStyle/>
          <a:p>
            <a:pPr algn="ctr">
              <a:lnSpc>
                <a:spcPts val="2524"/>
              </a:lnSpc>
              <a:spcBef>
                <a:spcPct val="0"/>
              </a:spcBef>
            </a:pPr>
            <a:r>
              <a:rPr lang="en-US" sz="2499" b="1" dirty="0">
                <a:solidFill>
                  <a:srgbClr val="FFFFFF"/>
                </a:solidFill>
                <a:latin typeface="Garet Bold"/>
                <a:ea typeface="Garet Bold"/>
                <a:cs typeface="Garet Bold"/>
                <a:sym typeface="Garet Bold"/>
              </a:rPr>
              <a:t>H</a:t>
            </a:r>
          </a:p>
        </p:txBody>
      </p:sp>
      <p:sp>
        <p:nvSpPr>
          <p:cNvPr id="11" name="Rectangle 3">
            <a:extLst>
              <a:ext uri="{FF2B5EF4-FFF2-40B4-BE49-F238E27FC236}">
                <a16:creationId xmlns:a16="http://schemas.microsoft.com/office/drawing/2014/main" id="{4D51D354-60BB-C062-2ECD-02147F9E5DBA}"/>
              </a:ext>
            </a:extLst>
          </p:cNvPr>
          <p:cNvSpPr>
            <a:spLocks noChangeArrowheads="1"/>
          </p:cNvSpPr>
          <p:nvPr/>
        </p:nvSpPr>
        <p:spPr bwMode="auto">
          <a:xfrm>
            <a:off x="1028700" y="1572515"/>
            <a:ext cx="16535400" cy="7802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AutoNum type="arabicPeriod"/>
              <a:tabLst/>
            </a:pPr>
            <a:r>
              <a:rPr lang="en-US" altLang="en-US" sz="2400" dirty="0">
                <a:solidFill>
                  <a:schemeClr val="bg1"/>
                </a:solidFill>
                <a:latin typeface="Garet Bold" panose="020B0604020202020204" charset="0"/>
              </a:rPr>
              <a:t>pandas: For data manipulation, loading datasets, handling missing values, and preprocessing. </a:t>
            </a:r>
          </a:p>
          <a:p>
            <a:pPr marL="0" marR="0" lvl="0" indent="0" algn="l" defTabSz="914400" rtl="0" eaLnBrk="0" fontAlgn="base" latinLnBrk="0" hangingPunct="0">
              <a:lnSpc>
                <a:spcPct val="150000"/>
              </a:lnSpc>
              <a:spcBef>
                <a:spcPct val="0"/>
              </a:spcBef>
              <a:spcAft>
                <a:spcPct val="0"/>
              </a:spcAft>
              <a:buClrTx/>
              <a:buSzTx/>
              <a:buFontTx/>
              <a:buAutoNum type="arabicPeriod" startAt="2"/>
              <a:tabLst/>
            </a:pPr>
            <a:r>
              <a:rPr lang="en-US" altLang="en-US" sz="2400" dirty="0" err="1">
                <a:solidFill>
                  <a:schemeClr val="bg1"/>
                </a:solidFill>
                <a:latin typeface="Garet Bold" panose="020B0604020202020204" charset="0"/>
              </a:rPr>
              <a:t>numpy</a:t>
            </a:r>
            <a:r>
              <a:rPr lang="en-US" altLang="en-US" sz="2400" dirty="0">
                <a:solidFill>
                  <a:schemeClr val="bg1"/>
                </a:solidFill>
                <a:latin typeface="Garet Bold" panose="020B0604020202020204" charset="0"/>
              </a:rPr>
              <a:t>: For numerical computations like trigonometric functions, array operations, and orbital path calculations. </a:t>
            </a:r>
          </a:p>
          <a:p>
            <a:pPr marL="0" marR="0" lvl="0" indent="0" algn="l" defTabSz="914400" rtl="0" eaLnBrk="0" fontAlgn="base" latinLnBrk="0" hangingPunct="0">
              <a:lnSpc>
                <a:spcPct val="150000"/>
              </a:lnSpc>
              <a:spcBef>
                <a:spcPct val="0"/>
              </a:spcBef>
              <a:spcAft>
                <a:spcPct val="0"/>
              </a:spcAft>
              <a:buClrTx/>
              <a:buSzTx/>
              <a:buFontTx/>
              <a:buAutoNum type="arabicPeriod" startAt="3"/>
              <a:tabLst/>
            </a:pPr>
            <a:r>
              <a:rPr lang="en-US" altLang="en-US" sz="2400" dirty="0" err="1">
                <a:solidFill>
                  <a:schemeClr val="bg1"/>
                </a:solidFill>
                <a:latin typeface="Garet Bold" panose="020B0604020202020204" charset="0"/>
              </a:rPr>
              <a:t>pyvista</a:t>
            </a:r>
            <a:r>
              <a:rPr lang="en-US" altLang="en-US" sz="2400" dirty="0">
                <a:solidFill>
                  <a:schemeClr val="bg1"/>
                </a:solidFill>
                <a:latin typeface="Garet Bold" panose="020B0604020202020204" charset="0"/>
              </a:rPr>
              <a:t>: For 3D visualization of Earth and orbital trajectories with detailed rendering and environmental effects. </a:t>
            </a:r>
          </a:p>
          <a:p>
            <a:pPr marL="0" marR="0" lvl="0" indent="0" algn="l" defTabSz="914400" rtl="0" eaLnBrk="0" fontAlgn="base" latinLnBrk="0" hangingPunct="0">
              <a:lnSpc>
                <a:spcPct val="150000"/>
              </a:lnSpc>
              <a:spcBef>
                <a:spcPct val="0"/>
              </a:spcBef>
              <a:spcAft>
                <a:spcPct val="0"/>
              </a:spcAft>
              <a:buClrTx/>
              <a:buSzTx/>
              <a:buFontTx/>
              <a:buAutoNum type="arabicPeriod" startAt="4"/>
              <a:tabLst/>
            </a:pPr>
            <a:r>
              <a:rPr lang="en-US" altLang="en-US" sz="2400" dirty="0" err="1">
                <a:solidFill>
                  <a:schemeClr val="bg1"/>
                </a:solidFill>
                <a:latin typeface="Garet Bold" panose="020B0604020202020204" charset="0"/>
              </a:rPr>
              <a:t>scipy</a:t>
            </a:r>
            <a:r>
              <a:rPr lang="en-US" altLang="en-US" sz="2400" dirty="0">
                <a:solidFill>
                  <a:schemeClr val="bg1"/>
                </a:solidFill>
                <a:latin typeface="Garet Bold" panose="020B0604020202020204" charset="0"/>
              </a:rPr>
              <a:t>: Used </a:t>
            </a:r>
            <a:r>
              <a:rPr lang="en-US" altLang="en-US" sz="2400" dirty="0" err="1">
                <a:solidFill>
                  <a:schemeClr val="bg1"/>
                </a:solidFill>
                <a:latin typeface="Garet Bold" panose="020B0604020202020204" charset="0"/>
              </a:rPr>
              <a:t>scipy.spatial.distance.cdist</a:t>
            </a:r>
            <a:r>
              <a:rPr lang="en-US" altLang="en-US" sz="2400" dirty="0">
                <a:solidFill>
                  <a:schemeClr val="bg1"/>
                </a:solidFill>
                <a:latin typeface="Garet Bold" panose="020B0604020202020204" charset="0"/>
              </a:rPr>
              <a:t> for efficient computation of pairwise distances between orbital objects. </a:t>
            </a:r>
          </a:p>
          <a:p>
            <a:pPr marL="0" marR="0" lvl="0" indent="0" algn="l" defTabSz="914400" rtl="0" eaLnBrk="0" fontAlgn="base" latinLnBrk="0" hangingPunct="0">
              <a:lnSpc>
                <a:spcPct val="150000"/>
              </a:lnSpc>
              <a:spcBef>
                <a:spcPct val="0"/>
              </a:spcBef>
              <a:spcAft>
                <a:spcPct val="0"/>
              </a:spcAft>
              <a:buClrTx/>
              <a:buSzTx/>
              <a:buFontTx/>
              <a:buAutoNum type="arabicPeriod" startAt="5"/>
              <a:tabLst/>
            </a:pPr>
            <a:r>
              <a:rPr lang="en-US" altLang="en-US" sz="2400" dirty="0" err="1">
                <a:solidFill>
                  <a:schemeClr val="bg1"/>
                </a:solidFill>
                <a:latin typeface="Garet Bold" panose="020B0604020202020204" charset="0"/>
              </a:rPr>
              <a:t>plotly</a:t>
            </a:r>
            <a:r>
              <a:rPr lang="en-US" altLang="en-US" sz="2400" dirty="0">
                <a:solidFill>
                  <a:schemeClr val="bg1"/>
                </a:solidFill>
                <a:latin typeface="Garet Bold" panose="020B0604020202020204" charset="0"/>
              </a:rPr>
              <a:t>: For interactive 3D scatter plots and network visualizations of collision risks and object distributions. </a:t>
            </a:r>
          </a:p>
          <a:p>
            <a:pPr marL="0" marR="0" lvl="0" indent="0" algn="l" defTabSz="914400" rtl="0" eaLnBrk="0" fontAlgn="base" latinLnBrk="0" hangingPunct="0">
              <a:lnSpc>
                <a:spcPct val="150000"/>
              </a:lnSpc>
              <a:spcBef>
                <a:spcPct val="0"/>
              </a:spcBef>
              <a:spcAft>
                <a:spcPct val="0"/>
              </a:spcAft>
              <a:buClrTx/>
              <a:buSzTx/>
              <a:buFontTx/>
              <a:buAutoNum type="arabicPeriod" startAt="6"/>
              <a:tabLst/>
            </a:pPr>
            <a:r>
              <a:rPr lang="en-US" altLang="en-US" sz="2400" dirty="0" err="1">
                <a:solidFill>
                  <a:schemeClr val="bg1"/>
                </a:solidFill>
                <a:latin typeface="Garet Bold" panose="020B0604020202020204" charset="0"/>
              </a:rPr>
              <a:t>networkx</a:t>
            </a:r>
            <a:r>
              <a:rPr lang="en-US" altLang="en-US" sz="2400" dirty="0">
                <a:solidFill>
                  <a:schemeClr val="bg1"/>
                </a:solidFill>
                <a:latin typeface="Garet Bold" panose="020B0604020202020204" charset="0"/>
              </a:rPr>
              <a:t>: For creating and visualizing the collision network graph with nodes and edges representing objects and risks. </a:t>
            </a:r>
          </a:p>
          <a:p>
            <a:pPr marL="0" marR="0" lvl="0" indent="0" algn="l" defTabSz="914400" rtl="0" eaLnBrk="0" fontAlgn="base" latinLnBrk="0" hangingPunct="0">
              <a:lnSpc>
                <a:spcPct val="150000"/>
              </a:lnSpc>
              <a:spcBef>
                <a:spcPct val="0"/>
              </a:spcBef>
              <a:spcAft>
                <a:spcPct val="0"/>
              </a:spcAft>
              <a:buClrTx/>
              <a:buSzTx/>
              <a:buFontTx/>
              <a:buAutoNum type="arabicPeriod" startAt="7"/>
              <a:tabLst/>
            </a:pPr>
            <a:r>
              <a:rPr lang="en-US" altLang="en-US" sz="2400" dirty="0">
                <a:solidFill>
                  <a:schemeClr val="bg1"/>
                </a:solidFill>
                <a:latin typeface="Garet Bold" panose="020B0604020202020204" charset="0"/>
              </a:rPr>
              <a:t>seaborn: For density analysis and heatmap visualizations to identify congestion in orbital layers. </a:t>
            </a:r>
          </a:p>
          <a:p>
            <a:pPr marL="0" marR="0" lvl="0" indent="0" algn="l" defTabSz="914400" rtl="0" eaLnBrk="0" fontAlgn="base" latinLnBrk="0" hangingPunct="0">
              <a:lnSpc>
                <a:spcPct val="150000"/>
              </a:lnSpc>
              <a:spcBef>
                <a:spcPct val="0"/>
              </a:spcBef>
              <a:spcAft>
                <a:spcPct val="0"/>
              </a:spcAft>
              <a:buClrTx/>
              <a:buSzTx/>
              <a:buFontTx/>
              <a:buAutoNum type="arabicPeriod" startAt="8"/>
              <a:tabLst/>
            </a:pPr>
            <a:r>
              <a:rPr lang="en-US" altLang="en-US" sz="2400" dirty="0">
                <a:solidFill>
                  <a:schemeClr val="bg1"/>
                </a:solidFill>
                <a:latin typeface="Garet Bold" panose="020B0604020202020204" charset="0"/>
              </a:rPr>
              <a:t>matplotlib: For 2D plots and supporting density visualizations with clear annotations and grids. </a:t>
            </a:r>
          </a:p>
          <a:p>
            <a:pPr marL="0" marR="0" lvl="0" indent="0" algn="l" defTabSz="914400" rtl="0" eaLnBrk="0" fontAlgn="base" latinLnBrk="0" hangingPunct="0">
              <a:lnSpc>
                <a:spcPct val="150000"/>
              </a:lnSpc>
              <a:spcBef>
                <a:spcPct val="0"/>
              </a:spcBef>
              <a:spcAft>
                <a:spcPct val="0"/>
              </a:spcAft>
              <a:buClrTx/>
              <a:buSzTx/>
              <a:buFontTx/>
              <a:buNone/>
              <a:tabLst/>
            </a:pPr>
            <a:r>
              <a:rPr lang="en-US" altLang="en-US" sz="2400" dirty="0">
                <a:solidFill>
                  <a:schemeClr val="bg1"/>
                </a:solidFill>
                <a:latin typeface="Garet Bold" panose="020B0604020202020204" charset="0"/>
              </a:rPr>
              <a:t>This list covers the core libraries and their specific purposes in the project.</a:t>
            </a:r>
          </a:p>
        </p:txBody>
      </p:sp>
    </p:spTree>
    <p:extLst>
      <p:ext uri="{BB962C8B-B14F-4D97-AF65-F5344CB8AC3E}">
        <p14:creationId xmlns:p14="http://schemas.microsoft.com/office/powerpoint/2010/main" val="2883713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10412110" y="1832366"/>
            <a:ext cx="7421572" cy="6085689"/>
          </a:xfrm>
          <a:custGeom>
            <a:avLst/>
            <a:gdLst/>
            <a:ahLst/>
            <a:cxnLst/>
            <a:rect l="l" t="t" r="r" b="b"/>
            <a:pathLst>
              <a:path w="7421572" h="6085689">
                <a:moveTo>
                  <a:pt x="0" y="0"/>
                </a:moveTo>
                <a:lnTo>
                  <a:pt x="7421572" y="0"/>
                </a:lnTo>
                <a:lnTo>
                  <a:pt x="7421572" y="6085689"/>
                </a:lnTo>
                <a:lnTo>
                  <a:pt x="0" y="608568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0" y="620395"/>
            <a:ext cx="12607135" cy="940435"/>
          </a:xfrm>
          <a:prstGeom prst="rect">
            <a:avLst/>
          </a:prstGeom>
        </p:spPr>
        <p:txBody>
          <a:bodyPr lIns="0" tIns="0" rIns="0" bIns="0" rtlCol="0" anchor="t">
            <a:spAutoFit/>
          </a:bodyPr>
          <a:lstStyle/>
          <a:p>
            <a:pPr algn="ctr">
              <a:lnSpc>
                <a:spcPts val="7069"/>
              </a:lnSpc>
            </a:pPr>
            <a:r>
              <a:rPr lang="en-US" sz="6999" b="1">
                <a:solidFill>
                  <a:srgbClr val="FFFFFF"/>
                </a:solidFill>
                <a:latin typeface="Garet Bold"/>
                <a:ea typeface="Garet Bold"/>
                <a:cs typeface="Garet Bold"/>
                <a:sym typeface="Garet Bold"/>
              </a:rPr>
              <a:t>DATA PREPROCESSING</a:t>
            </a:r>
          </a:p>
        </p:txBody>
      </p:sp>
      <p:sp>
        <p:nvSpPr>
          <p:cNvPr id="5" name="TextBox 5"/>
          <p:cNvSpPr txBox="1"/>
          <p:nvPr/>
        </p:nvSpPr>
        <p:spPr>
          <a:xfrm>
            <a:off x="1028700" y="8932545"/>
            <a:ext cx="3267241"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id="6" name="TextBox 6"/>
          <p:cNvSpPr txBox="1"/>
          <p:nvPr/>
        </p:nvSpPr>
        <p:spPr>
          <a:xfrm>
            <a:off x="15938341" y="8932545"/>
            <a:ext cx="1306653" cy="325755"/>
          </a:xfrm>
          <a:prstGeom prst="rect">
            <a:avLst/>
          </a:prstGeom>
        </p:spPr>
        <p:txBody>
          <a:bodyPr lIns="0" tIns="0" rIns="0" bIns="0" rtlCol="0" anchor="t">
            <a:spAutoFit/>
          </a:bodyPr>
          <a:lstStyle/>
          <a:p>
            <a:pPr algn="r">
              <a:lnSpc>
                <a:spcPts val="2520"/>
              </a:lnSpc>
            </a:pPr>
            <a:r>
              <a:rPr lang="en-US" sz="1800">
                <a:solidFill>
                  <a:srgbClr val="FFFFFF"/>
                </a:solidFill>
                <a:latin typeface="Poppins"/>
                <a:ea typeface="Poppins"/>
                <a:cs typeface="Poppins"/>
                <a:sym typeface="Poppins"/>
              </a:rPr>
              <a:t>PAGE 03</a:t>
            </a:r>
          </a:p>
        </p:txBody>
      </p:sp>
      <p:sp>
        <p:nvSpPr>
          <p:cNvPr id="7" name="TextBox 7"/>
          <p:cNvSpPr txBox="1"/>
          <p:nvPr/>
        </p:nvSpPr>
        <p:spPr>
          <a:xfrm>
            <a:off x="851197" y="2202596"/>
            <a:ext cx="9345496" cy="4862665"/>
          </a:xfrm>
          <a:prstGeom prst="rect">
            <a:avLst/>
          </a:prstGeom>
        </p:spPr>
        <p:txBody>
          <a:bodyPr lIns="0" tIns="0" rIns="0" bIns="0" rtlCol="0" anchor="t">
            <a:spAutoFit/>
          </a:bodyPr>
          <a:lstStyle/>
          <a:p>
            <a:pPr algn="just">
              <a:lnSpc>
                <a:spcPts val="2546"/>
              </a:lnSpc>
            </a:pPr>
            <a:r>
              <a:rPr lang="en-US" sz="2521" b="1">
                <a:solidFill>
                  <a:srgbClr val="FFFFFF"/>
                </a:solidFill>
                <a:latin typeface="Garet Bold"/>
                <a:ea typeface="Garet Bold"/>
                <a:cs typeface="Garet Bold"/>
                <a:sym typeface="Garet Bold"/>
              </a:rPr>
              <a:t>DATA QUALITY AND INTEGRITY CHECKS:</a:t>
            </a:r>
          </a:p>
          <a:p>
            <a:pPr marL="544348" lvl="1" indent="-272174" algn="just">
              <a:lnSpc>
                <a:spcPts val="2546"/>
              </a:lnSpc>
              <a:buAutoNum type="arabicPeriod"/>
            </a:pPr>
            <a:r>
              <a:rPr lang="en-US" sz="2521" b="1">
                <a:solidFill>
                  <a:srgbClr val="FFFFFF"/>
                </a:solidFill>
                <a:latin typeface="Garet Bold"/>
                <a:ea typeface="Garet Bold"/>
                <a:cs typeface="Garet Bold"/>
                <a:sym typeface="Garet Bold"/>
              </a:rPr>
              <a:t>NULL VALUES:</a:t>
            </a:r>
          </a:p>
          <a:p>
            <a:pPr marL="1088696" lvl="2" indent="-362899" algn="just">
              <a:lnSpc>
                <a:spcPts val="2546"/>
              </a:lnSpc>
              <a:buFont typeface="Arial"/>
              <a:buChar char="⚬"/>
            </a:pPr>
            <a:r>
              <a:rPr lang="en-US" sz="2521" b="1">
                <a:solidFill>
                  <a:srgbClr val="FFFFFF"/>
                </a:solidFill>
                <a:latin typeface="Garet Bold"/>
                <a:ea typeface="Garet Bold"/>
                <a:cs typeface="Garet Bold"/>
                <a:sym typeface="Garet Bold"/>
              </a:rPr>
              <a:t>CHECK THE TOTAL NUMBER OF MISSING VALUES IN THE DATASET.</a:t>
            </a:r>
          </a:p>
          <a:p>
            <a:pPr marL="544348" lvl="1" indent="-272174" algn="just">
              <a:lnSpc>
                <a:spcPts val="2546"/>
              </a:lnSpc>
              <a:buAutoNum type="arabicPeriod"/>
            </a:pPr>
            <a:r>
              <a:rPr lang="en-US" sz="2521" b="1">
                <a:solidFill>
                  <a:srgbClr val="FFFFFF"/>
                </a:solidFill>
                <a:latin typeface="Garet Bold"/>
                <a:ea typeface="Garet Bold"/>
                <a:cs typeface="Garet Bold"/>
                <a:sym typeface="Garet Bold"/>
              </a:rPr>
              <a:t>DUPLICATE ROWS:</a:t>
            </a:r>
          </a:p>
          <a:p>
            <a:pPr marL="1088696" lvl="2" indent="-362899" algn="just">
              <a:lnSpc>
                <a:spcPts val="2546"/>
              </a:lnSpc>
              <a:buFont typeface="Arial"/>
              <a:buChar char="⚬"/>
            </a:pPr>
            <a:r>
              <a:rPr lang="en-US" sz="2521" b="1">
                <a:solidFill>
                  <a:srgbClr val="FFFFFF"/>
                </a:solidFill>
                <a:latin typeface="Garet Bold"/>
                <a:ea typeface="Garet Bold"/>
                <a:cs typeface="Garet Bold"/>
                <a:sym typeface="Garet Bold"/>
              </a:rPr>
              <a:t>IDENTIFY AND COUNT DUPLICATE ROWS FOR POTENTIAL REMOVAL.</a:t>
            </a:r>
          </a:p>
          <a:p>
            <a:pPr marL="544348" lvl="1" indent="-272174" algn="just">
              <a:lnSpc>
                <a:spcPts val="2546"/>
              </a:lnSpc>
              <a:buAutoNum type="arabicPeriod"/>
            </a:pPr>
            <a:r>
              <a:rPr lang="en-US" sz="2521" b="1">
                <a:solidFill>
                  <a:srgbClr val="FFFFFF"/>
                </a:solidFill>
                <a:latin typeface="Garet Bold"/>
                <a:ea typeface="Garet Bold"/>
                <a:cs typeface="Garet Bold"/>
                <a:sym typeface="Garet Bold"/>
              </a:rPr>
              <a:t>DATA TYPE VALIDATION:</a:t>
            </a:r>
          </a:p>
          <a:p>
            <a:pPr marL="1088696" lvl="2" indent="-362899" algn="just">
              <a:lnSpc>
                <a:spcPts val="2546"/>
              </a:lnSpc>
              <a:buFont typeface="Arial"/>
              <a:buChar char="⚬"/>
            </a:pPr>
            <a:r>
              <a:rPr lang="en-US" sz="2521" b="1">
                <a:solidFill>
                  <a:srgbClr val="FFFFFF"/>
                </a:solidFill>
                <a:latin typeface="Garet Bold"/>
                <a:ea typeface="Garet Bold"/>
                <a:cs typeface="Garet Bold"/>
                <a:sym typeface="Garet Bold"/>
              </a:rPr>
              <a:t>CONFIRM THAT EACH COLUMN HAS AN APPROPRIATE DATA TYPE.</a:t>
            </a:r>
          </a:p>
          <a:p>
            <a:pPr marL="544348" lvl="1" indent="-272174" algn="just">
              <a:lnSpc>
                <a:spcPts val="2546"/>
              </a:lnSpc>
              <a:buAutoNum type="arabicPeriod"/>
            </a:pPr>
            <a:r>
              <a:rPr lang="en-US" sz="2521" b="1">
                <a:solidFill>
                  <a:srgbClr val="FFFFFF"/>
                </a:solidFill>
                <a:latin typeface="Garet Bold"/>
                <a:ea typeface="Garet Bold"/>
                <a:cs typeface="Garet Bold"/>
                <a:sym typeface="Garet Bold"/>
              </a:rPr>
              <a:t>BASIC STATISTICS:</a:t>
            </a:r>
          </a:p>
          <a:p>
            <a:pPr marL="1088696" lvl="2" indent="-362899" algn="just">
              <a:lnSpc>
                <a:spcPts val="2546"/>
              </a:lnSpc>
              <a:buFont typeface="Arial"/>
              <a:buChar char="⚬"/>
            </a:pPr>
            <a:r>
              <a:rPr lang="en-US" sz="2521" b="1">
                <a:solidFill>
                  <a:srgbClr val="FFFFFF"/>
                </a:solidFill>
                <a:latin typeface="Garet Bold"/>
                <a:ea typeface="Garet Bold"/>
                <a:cs typeface="Garet Bold"/>
                <a:sym typeface="Garet Bold"/>
              </a:rPr>
              <a:t>INSPECT DESCRIPTIVE STATISTICS FOR NUMERICAL COLUMNS TO VERIFY DATA DISTRIBUTION.</a:t>
            </a:r>
          </a:p>
          <a:p>
            <a:pPr algn="just">
              <a:lnSpc>
                <a:spcPts val="2546"/>
              </a:lnSpc>
              <a:spcBef>
                <a:spcPct val="0"/>
              </a:spcBef>
            </a:pPr>
            <a:endParaRPr lang="en-US" sz="2521" b="1">
              <a:solidFill>
                <a:srgbClr val="FFFFFF"/>
              </a:solidFill>
              <a:latin typeface="Garet Bold"/>
              <a:ea typeface="Garet Bold"/>
              <a:cs typeface="Garet Bold"/>
              <a:sym typeface="Gare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8345154" y="2402407"/>
            <a:ext cx="9942846" cy="5642565"/>
          </a:xfrm>
          <a:custGeom>
            <a:avLst/>
            <a:gdLst/>
            <a:ahLst/>
            <a:cxnLst/>
            <a:rect l="l" t="t" r="r" b="b"/>
            <a:pathLst>
              <a:path w="9942846" h="5642565">
                <a:moveTo>
                  <a:pt x="0" y="0"/>
                </a:moveTo>
                <a:lnTo>
                  <a:pt x="9942846" y="0"/>
                </a:lnTo>
                <a:lnTo>
                  <a:pt x="9942846" y="5642565"/>
                </a:lnTo>
                <a:lnTo>
                  <a:pt x="0" y="564256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477900"/>
            <a:ext cx="16079424" cy="1187324"/>
          </a:xfrm>
          <a:prstGeom prst="rect">
            <a:avLst/>
          </a:prstGeom>
        </p:spPr>
        <p:txBody>
          <a:bodyPr lIns="0" tIns="0" rIns="0" bIns="0" rtlCol="0" anchor="t">
            <a:spAutoFit/>
          </a:bodyPr>
          <a:lstStyle/>
          <a:p>
            <a:pPr algn="ctr">
              <a:lnSpc>
                <a:spcPts val="4646"/>
              </a:lnSpc>
            </a:pPr>
            <a:r>
              <a:rPr lang="en-US" sz="4600" b="1">
                <a:solidFill>
                  <a:srgbClr val="FFFFFF"/>
                </a:solidFill>
                <a:latin typeface="Garet Bold"/>
                <a:ea typeface="Garet Bold"/>
                <a:cs typeface="Garet Bold"/>
                <a:sym typeface="Garet Bold"/>
              </a:rPr>
              <a:t>CALCULATING ORBITAL PATHS: METHODOLOGY AND VISUALIZATION</a:t>
            </a:r>
          </a:p>
        </p:txBody>
      </p:sp>
      <p:sp>
        <p:nvSpPr>
          <p:cNvPr id="5" name="TextBox 5"/>
          <p:cNvSpPr txBox="1"/>
          <p:nvPr/>
        </p:nvSpPr>
        <p:spPr>
          <a:xfrm>
            <a:off x="1028700" y="8932545"/>
            <a:ext cx="3267241"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id="6" name="TextBox 6"/>
          <p:cNvSpPr txBox="1"/>
          <p:nvPr/>
        </p:nvSpPr>
        <p:spPr>
          <a:xfrm>
            <a:off x="15938341" y="8932545"/>
            <a:ext cx="1306653" cy="325755"/>
          </a:xfrm>
          <a:prstGeom prst="rect">
            <a:avLst/>
          </a:prstGeom>
        </p:spPr>
        <p:txBody>
          <a:bodyPr lIns="0" tIns="0" rIns="0" bIns="0" rtlCol="0" anchor="t">
            <a:spAutoFit/>
          </a:bodyPr>
          <a:lstStyle/>
          <a:p>
            <a:pPr algn="r">
              <a:lnSpc>
                <a:spcPts val="2520"/>
              </a:lnSpc>
            </a:pPr>
            <a:r>
              <a:rPr lang="en-US" sz="1800">
                <a:solidFill>
                  <a:srgbClr val="FFFFFF"/>
                </a:solidFill>
                <a:latin typeface="Poppins"/>
                <a:ea typeface="Poppins"/>
                <a:cs typeface="Poppins"/>
                <a:sym typeface="Poppins"/>
              </a:rPr>
              <a:t>PAGE 03</a:t>
            </a:r>
          </a:p>
        </p:txBody>
      </p:sp>
      <p:sp>
        <p:nvSpPr>
          <p:cNvPr id="7" name="TextBox 7"/>
          <p:cNvSpPr txBox="1"/>
          <p:nvPr/>
        </p:nvSpPr>
        <p:spPr>
          <a:xfrm>
            <a:off x="512243" y="2345257"/>
            <a:ext cx="7579928" cy="6368015"/>
          </a:xfrm>
          <a:prstGeom prst="rect">
            <a:avLst/>
          </a:prstGeom>
        </p:spPr>
        <p:txBody>
          <a:bodyPr lIns="0" tIns="0" rIns="0" bIns="0" rtlCol="0" anchor="t">
            <a:spAutoFit/>
          </a:bodyPr>
          <a:lstStyle/>
          <a:p>
            <a:pPr algn="just">
              <a:lnSpc>
                <a:spcPts val="4226"/>
              </a:lnSpc>
            </a:pPr>
            <a:r>
              <a:rPr lang="en-US" sz="2744" b="1">
                <a:solidFill>
                  <a:srgbClr val="FFFFFF"/>
                </a:solidFill>
                <a:latin typeface="Garet Bold"/>
                <a:ea typeface="Garet Bold"/>
                <a:cs typeface="Garet Bold"/>
                <a:sym typeface="Garet Bold"/>
              </a:rPr>
              <a:t>APOGEE AND PERIGEE:</a:t>
            </a:r>
          </a:p>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The farthest and nearest points of the object's orbit from Earth.</a:t>
            </a:r>
          </a:p>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Converted from kilometers to meters for consistency.</a:t>
            </a:r>
          </a:p>
          <a:p>
            <a:pPr algn="just">
              <a:lnSpc>
                <a:spcPts val="4226"/>
              </a:lnSpc>
            </a:pPr>
            <a:r>
              <a:rPr lang="en-US" sz="2744" b="1">
                <a:solidFill>
                  <a:srgbClr val="FFFFFF"/>
                </a:solidFill>
                <a:latin typeface="Garet Bold"/>
                <a:ea typeface="Garet Bold"/>
                <a:cs typeface="Garet Bold"/>
                <a:sym typeface="Garet Bold"/>
              </a:rPr>
              <a:t>Inclination:</a:t>
            </a:r>
          </a:p>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Angle of the orbit relative to Earth’s equator (in degrees).</a:t>
            </a:r>
          </a:p>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Converted to radians for trigonometric calculations using np.radians().</a:t>
            </a:r>
          </a:p>
          <a:p>
            <a:pPr algn="just">
              <a:lnSpc>
                <a:spcPts val="4226"/>
              </a:lnSpc>
            </a:pPr>
            <a:endParaRPr lang="en-US" sz="2744" b="1">
              <a:solidFill>
                <a:srgbClr val="FFFFFF"/>
              </a:solidFill>
              <a:latin typeface="Garet Bold"/>
              <a:ea typeface="Garet Bold"/>
              <a:cs typeface="Garet Bold"/>
              <a:sym typeface="Garet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477900"/>
            <a:ext cx="16079424" cy="1187324"/>
          </a:xfrm>
          <a:prstGeom prst="rect">
            <a:avLst/>
          </a:prstGeom>
        </p:spPr>
        <p:txBody>
          <a:bodyPr lIns="0" tIns="0" rIns="0" bIns="0" rtlCol="0" anchor="t">
            <a:spAutoFit/>
          </a:bodyPr>
          <a:lstStyle/>
          <a:p>
            <a:pPr algn="ctr">
              <a:lnSpc>
                <a:spcPts val="4646"/>
              </a:lnSpc>
            </a:pPr>
            <a:r>
              <a:rPr lang="en-US" sz="4600" b="1">
                <a:solidFill>
                  <a:srgbClr val="FFFFFF"/>
                </a:solidFill>
                <a:latin typeface="Garet Bold"/>
                <a:ea typeface="Garet Bold"/>
                <a:cs typeface="Garet Bold"/>
                <a:sym typeface="Garet Bold"/>
              </a:rPr>
              <a:t>CALCULATING ORBITAL PATHS: METHODOLOGY AND VISUALIZATION</a:t>
            </a:r>
          </a:p>
        </p:txBody>
      </p:sp>
      <p:sp>
        <p:nvSpPr>
          <p:cNvPr id="4" name="TextBox 4"/>
          <p:cNvSpPr txBox="1"/>
          <p:nvPr/>
        </p:nvSpPr>
        <p:spPr>
          <a:xfrm>
            <a:off x="1028700" y="8932545"/>
            <a:ext cx="3267241" cy="325755"/>
          </a:xfrm>
          <a:prstGeom prst="rect">
            <a:avLst/>
          </a:prstGeom>
        </p:spPr>
        <p:txBody>
          <a:bodyPr lIns="0" tIns="0" rIns="0" bIns="0" rtlCol="0" anchor="t">
            <a:spAutoFit/>
          </a:bodyPr>
          <a:lstStyle/>
          <a:p>
            <a:pPr algn="l">
              <a:lnSpc>
                <a:spcPts val="2520"/>
              </a:lnSpc>
            </a:pPr>
            <a:r>
              <a:rPr lang="en-US" sz="1800">
                <a:solidFill>
                  <a:srgbClr val="FFFFFF"/>
                </a:solidFill>
                <a:latin typeface="Poppins"/>
                <a:ea typeface="Poppins"/>
                <a:cs typeface="Poppins"/>
                <a:sym typeface="Poppins"/>
              </a:rPr>
              <a:t>PROJECT PRESENTATION</a:t>
            </a:r>
          </a:p>
        </p:txBody>
      </p:sp>
      <p:sp>
        <p:nvSpPr>
          <p:cNvPr id="5" name="TextBox 5"/>
          <p:cNvSpPr txBox="1"/>
          <p:nvPr/>
        </p:nvSpPr>
        <p:spPr>
          <a:xfrm>
            <a:off x="15938341" y="8932545"/>
            <a:ext cx="1306653" cy="325755"/>
          </a:xfrm>
          <a:prstGeom prst="rect">
            <a:avLst/>
          </a:prstGeom>
        </p:spPr>
        <p:txBody>
          <a:bodyPr lIns="0" tIns="0" rIns="0" bIns="0" rtlCol="0" anchor="t">
            <a:spAutoFit/>
          </a:bodyPr>
          <a:lstStyle/>
          <a:p>
            <a:pPr algn="r">
              <a:lnSpc>
                <a:spcPts val="2520"/>
              </a:lnSpc>
            </a:pPr>
            <a:r>
              <a:rPr lang="en-US" sz="1800">
                <a:solidFill>
                  <a:srgbClr val="FFFFFF"/>
                </a:solidFill>
                <a:latin typeface="Poppins"/>
                <a:ea typeface="Poppins"/>
                <a:cs typeface="Poppins"/>
                <a:sym typeface="Poppins"/>
              </a:rPr>
              <a:t>PAGE 03</a:t>
            </a:r>
          </a:p>
        </p:txBody>
      </p:sp>
      <p:sp>
        <p:nvSpPr>
          <p:cNvPr id="6" name="TextBox 6"/>
          <p:cNvSpPr txBox="1"/>
          <p:nvPr/>
        </p:nvSpPr>
        <p:spPr>
          <a:xfrm>
            <a:off x="526549" y="1579500"/>
            <a:ext cx="16732751" cy="7968215"/>
          </a:xfrm>
          <a:prstGeom prst="rect">
            <a:avLst/>
          </a:prstGeom>
        </p:spPr>
        <p:txBody>
          <a:bodyPr lIns="0" tIns="0" rIns="0" bIns="0" rtlCol="0" anchor="t">
            <a:spAutoFit/>
          </a:bodyPr>
          <a:lstStyle/>
          <a:p>
            <a:pPr algn="just">
              <a:lnSpc>
                <a:spcPts val="4226"/>
              </a:lnSpc>
            </a:pPr>
            <a:r>
              <a:rPr lang="en-US" sz="2744" b="1">
                <a:solidFill>
                  <a:srgbClr val="FFFFFF"/>
                </a:solidFill>
                <a:latin typeface="Garet Bold"/>
                <a:ea typeface="Garet Bold"/>
                <a:cs typeface="Garet Bold"/>
                <a:sym typeface="Garet Bold"/>
              </a:rPr>
              <a:t>SEMI-MAJOR AXIS:</a:t>
            </a:r>
          </a:p>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AVERAGE DISTANCe from Earth’s center to the orbit’s farthest point.</a:t>
            </a:r>
          </a:p>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Calculated as: </a:t>
            </a:r>
          </a:p>
          <a:p>
            <a:pPr algn="just">
              <a:lnSpc>
                <a:spcPts val="4226"/>
              </a:lnSpc>
            </a:pPr>
            <a:r>
              <a:rPr lang="en-US" sz="2744" b="1">
                <a:solidFill>
                  <a:srgbClr val="FFFFFF"/>
                </a:solidFill>
                <a:latin typeface="Garet Bold"/>
                <a:ea typeface="Garet Bold"/>
                <a:cs typeface="Garet Bold"/>
                <a:sym typeface="Garet Bold"/>
              </a:rPr>
              <a:t>                                     SMA =  (APOGEE + PERIGREE)/2  + EARTH RADIUS                      </a:t>
            </a:r>
          </a:p>
          <a:p>
            <a:pPr algn="just">
              <a:lnSpc>
                <a:spcPts val="4226"/>
              </a:lnSpc>
            </a:pPr>
            <a:r>
              <a:rPr lang="en-US" sz="2744" b="1">
                <a:solidFill>
                  <a:srgbClr val="FFFFFF"/>
                </a:solidFill>
                <a:latin typeface="Garet Bold"/>
                <a:ea typeface="Garet Bold"/>
                <a:cs typeface="Garet Bold"/>
                <a:sym typeface="Garet Bold"/>
              </a:rPr>
              <a:t>Eccentricity: </a:t>
            </a:r>
          </a:p>
          <a:p>
            <a:pPr marL="592552" lvl="1" indent="-296276" algn="just">
              <a:lnSpc>
                <a:spcPts val="4226"/>
              </a:lnSpc>
              <a:buFont typeface="Arial"/>
              <a:buChar char="•"/>
            </a:pPr>
            <a:r>
              <a:rPr lang="en-US" sz="2744" b="1">
                <a:solidFill>
                  <a:srgbClr val="FFFFFF"/>
                </a:solidFill>
                <a:latin typeface="Garet Bold"/>
                <a:ea typeface="Garet Bold"/>
                <a:cs typeface="Garet Bold"/>
                <a:sym typeface="Garet Bold"/>
              </a:rPr>
              <a:t>DEFInes the orbit's shape (circular, elliptical, etc.).</a:t>
            </a:r>
          </a:p>
          <a:p>
            <a:pPr marL="592552" lvl="1" indent="-296276" algn="l">
              <a:lnSpc>
                <a:spcPts val="4226"/>
              </a:lnSpc>
              <a:buFont typeface="Arial"/>
              <a:buChar char="•"/>
            </a:pPr>
            <a:r>
              <a:rPr lang="en-US" sz="2744" b="1">
                <a:solidFill>
                  <a:srgbClr val="FFFFFF"/>
                </a:solidFill>
                <a:latin typeface="Garet Bold"/>
                <a:ea typeface="Garet Bold"/>
                <a:cs typeface="Garet Bold"/>
                <a:sym typeface="Garet Bold"/>
              </a:rPr>
              <a:t>Calculated as:</a:t>
            </a:r>
          </a:p>
          <a:p>
            <a:pPr algn="l">
              <a:lnSpc>
                <a:spcPts val="4226"/>
              </a:lnSpc>
            </a:pPr>
            <a:r>
              <a:rPr lang="en-US" sz="2744" b="1">
                <a:solidFill>
                  <a:srgbClr val="FFFFFF"/>
                </a:solidFill>
                <a:latin typeface="Garet Bold"/>
                <a:ea typeface="Garet Bold"/>
                <a:cs typeface="Garet Bold"/>
                <a:sym typeface="Garet Bold"/>
              </a:rPr>
              <a:t>               ECCENTRICITY = (APOGEE - PERIGREE)/ (APOGEE + PERIGREE+2 * EARTH RADIUS)</a:t>
            </a:r>
          </a:p>
          <a:p>
            <a:pPr algn="l">
              <a:lnSpc>
                <a:spcPts val="4226"/>
              </a:lnSpc>
            </a:pPr>
            <a:r>
              <a:rPr lang="en-US" sz="2744" b="1">
                <a:solidFill>
                  <a:srgbClr val="FFFFFF"/>
                </a:solidFill>
                <a:latin typeface="Garet Bold"/>
                <a:ea typeface="Garet Bold"/>
                <a:cs typeface="Garet Bold"/>
                <a:sym typeface="Garet Bold"/>
              </a:rPr>
              <a:t>TIME-STEP CALCULATION:</a:t>
            </a:r>
          </a:p>
          <a:p>
            <a:pPr marL="592552" lvl="1" indent="-296276" algn="l">
              <a:lnSpc>
                <a:spcPts val="4226"/>
              </a:lnSpc>
              <a:buFont typeface="Arial"/>
              <a:buChar char="•"/>
            </a:pPr>
            <a:r>
              <a:rPr lang="en-US" sz="2744" b="1">
                <a:solidFill>
                  <a:srgbClr val="FFFFFF"/>
                </a:solidFill>
                <a:latin typeface="Garet Bold"/>
                <a:ea typeface="Garet Bold"/>
                <a:cs typeface="Garet Bold"/>
                <a:sym typeface="Garet Bold"/>
              </a:rPr>
              <a:t>THE ORBIT IS DIVIDED INTO TIME_STEPS (E.G., 100 POINTS) EVENLY SPACED OVER A FULL ROTATION (0 TO 2PI).</a:t>
            </a:r>
          </a:p>
          <a:p>
            <a:pPr marL="592552" lvl="1" indent="-296276" algn="l">
              <a:lnSpc>
                <a:spcPts val="4226"/>
              </a:lnSpc>
              <a:buFont typeface="Arial"/>
              <a:buChar char="•"/>
            </a:pPr>
            <a:r>
              <a:rPr lang="en-US" sz="2744" b="1">
                <a:solidFill>
                  <a:srgbClr val="FFFFFF"/>
                </a:solidFill>
                <a:latin typeface="Garet Bold"/>
                <a:ea typeface="Garet Bold"/>
                <a:cs typeface="Garet Bold"/>
                <a:sym typeface="Garet Bold"/>
              </a:rPr>
              <a:t>CALCULATING RADIAL DISTANCE FOR EACH TIME STEP  </a:t>
            </a:r>
          </a:p>
          <a:p>
            <a:pPr algn="l">
              <a:lnSpc>
                <a:spcPts val="4226"/>
              </a:lnSpc>
            </a:pPr>
            <a:r>
              <a:rPr lang="en-US" sz="2744" b="1">
                <a:solidFill>
                  <a:srgbClr val="FFFFFF"/>
                </a:solidFill>
                <a:latin typeface="Garet Bold"/>
                <a:ea typeface="Garet Bold"/>
                <a:cs typeface="Garet Bold"/>
                <a:sym typeface="Garet Bold"/>
              </a:rPr>
              <a:t>             RADIAL DISTANCE =  SMA * (1 - ECCENTRICITY^2)/ 1 + ECCENTRICITY * COS(T)</a:t>
            </a:r>
          </a:p>
          <a:p>
            <a:pPr algn="l">
              <a:lnSpc>
                <a:spcPts val="4226"/>
              </a:lnSpc>
            </a:pPr>
            <a:endParaRPr lang="en-US" sz="2744" b="1">
              <a:solidFill>
                <a:srgbClr val="FFFFFF"/>
              </a:solidFill>
              <a:latin typeface="Garet Bold"/>
              <a:ea typeface="Garet Bold"/>
              <a:cs typeface="Garet Bold"/>
              <a:sym typeface="Garet Bold"/>
            </a:endParaRPr>
          </a:p>
          <a:p>
            <a:pPr algn="just">
              <a:lnSpc>
                <a:spcPts val="4226"/>
              </a:lnSpc>
            </a:pPr>
            <a:endParaRPr lang="en-US" sz="2744" b="1">
              <a:solidFill>
                <a:srgbClr val="FFFFFF"/>
              </a:solidFill>
              <a:latin typeface="Garet Bold"/>
              <a:ea typeface="Garet Bold"/>
              <a:cs typeface="Garet Bold"/>
              <a:sym typeface="Garet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A0A26">
                <a:alpha val="100000"/>
              </a:srgbClr>
            </a:gs>
            <a:gs pos="100000">
              <a:srgbClr val="10061A">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14239082" y="-28122"/>
            <a:ext cx="4665492" cy="4114800"/>
          </a:xfrm>
          <a:custGeom>
            <a:avLst/>
            <a:gdLst/>
            <a:ahLst/>
            <a:cxnLst/>
            <a:rect l="l" t="t" r="r" b="b"/>
            <a:pathLst>
              <a:path w="4665492" h="4114800">
                <a:moveTo>
                  <a:pt x="0" y="0"/>
                </a:moveTo>
                <a:lnTo>
                  <a:pt x="4665492" y="0"/>
                </a:lnTo>
                <a:lnTo>
                  <a:pt x="466549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827390">
            <a:off x="4328644" y="-868197"/>
            <a:ext cx="2907157" cy="3032236"/>
          </a:xfrm>
          <a:custGeom>
            <a:avLst/>
            <a:gdLst/>
            <a:ahLst/>
            <a:cxnLst/>
            <a:rect l="l" t="t" r="r" b="b"/>
            <a:pathLst>
              <a:path w="2907157" h="3032236">
                <a:moveTo>
                  <a:pt x="0" y="0"/>
                </a:moveTo>
                <a:lnTo>
                  <a:pt x="2907156" y="0"/>
                </a:lnTo>
                <a:lnTo>
                  <a:pt x="2907156" y="3032236"/>
                </a:lnTo>
                <a:lnTo>
                  <a:pt x="0" y="3032236"/>
                </a:lnTo>
                <a:lnTo>
                  <a:pt x="0" y="0"/>
                </a:lnTo>
                <a:close/>
              </a:path>
            </a:pathLst>
          </a:custGeom>
          <a:blipFill>
            <a:blip r:embed="rId4"/>
            <a:stretch>
              <a:fillRect/>
            </a:stretch>
          </a:blipFill>
        </p:spPr>
        <p:txBody>
          <a:bodyPr/>
          <a:lstStyle/>
          <a:p>
            <a:endParaRPr lang="en-US"/>
          </a:p>
        </p:txBody>
      </p:sp>
      <p:sp>
        <p:nvSpPr>
          <p:cNvPr id="4" name="Freeform 4"/>
          <p:cNvSpPr/>
          <p:nvPr/>
        </p:nvSpPr>
        <p:spPr>
          <a:xfrm rot="-1337395">
            <a:off x="16022390" y="2022670"/>
            <a:ext cx="2876227" cy="3001755"/>
          </a:xfrm>
          <a:custGeom>
            <a:avLst/>
            <a:gdLst/>
            <a:ahLst/>
            <a:cxnLst/>
            <a:rect l="l" t="t" r="r" b="b"/>
            <a:pathLst>
              <a:path w="2876227" h="3001755">
                <a:moveTo>
                  <a:pt x="0" y="0"/>
                </a:moveTo>
                <a:lnTo>
                  <a:pt x="2876227" y="0"/>
                </a:lnTo>
                <a:lnTo>
                  <a:pt x="2876227" y="3001755"/>
                </a:lnTo>
                <a:lnTo>
                  <a:pt x="0" y="30017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442948" y="387448"/>
            <a:ext cx="15983517" cy="8870852"/>
          </a:xfrm>
          <a:custGeom>
            <a:avLst/>
            <a:gdLst/>
            <a:ahLst/>
            <a:cxnLst/>
            <a:rect l="l" t="t" r="r" b="b"/>
            <a:pathLst>
              <a:path w="15983517" h="8870852">
                <a:moveTo>
                  <a:pt x="0" y="0"/>
                </a:moveTo>
                <a:lnTo>
                  <a:pt x="15983518" y="0"/>
                </a:lnTo>
                <a:lnTo>
                  <a:pt x="15983518" y="8870852"/>
                </a:lnTo>
                <a:lnTo>
                  <a:pt x="0" y="8870852"/>
                </a:lnTo>
                <a:lnTo>
                  <a:pt x="0" y="0"/>
                </a:lnTo>
                <a:close/>
              </a:path>
            </a:pathLst>
          </a:custGeom>
          <a:blipFill>
            <a:blip r:embed="rId7"/>
            <a:stretch>
              <a:fillRect/>
            </a:stretch>
          </a:blipFill>
        </p:spPr>
        <p:txBody>
          <a:bodyPr/>
          <a:lstStyle/>
          <a:p>
            <a:endParaRPr lang="en-US"/>
          </a:p>
        </p:txBody>
      </p:sp>
      <p:sp>
        <p:nvSpPr>
          <p:cNvPr id="6" name="Freeform 6"/>
          <p:cNvSpPr/>
          <p:nvPr/>
        </p:nvSpPr>
        <p:spPr>
          <a:xfrm>
            <a:off x="9894945" y="3937736"/>
            <a:ext cx="7908987" cy="5981171"/>
          </a:xfrm>
          <a:custGeom>
            <a:avLst/>
            <a:gdLst/>
            <a:ahLst/>
            <a:cxnLst/>
            <a:rect l="l" t="t" r="r" b="b"/>
            <a:pathLst>
              <a:path w="7908987" h="5981171">
                <a:moveTo>
                  <a:pt x="0" y="0"/>
                </a:moveTo>
                <a:lnTo>
                  <a:pt x="7908987" y="0"/>
                </a:lnTo>
                <a:lnTo>
                  <a:pt x="7908987" y="5981171"/>
                </a:lnTo>
                <a:lnTo>
                  <a:pt x="0" y="5981171"/>
                </a:lnTo>
                <a:lnTo>
                  <a:pt x="0" y="0"/>
                </a:lnTo>
                <a:close/>
              </a:path>
            </a:pathLst>
          </a:custGeom>
          <a:blipFill>
            <a:blip r:embed="rId8"/>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955</Words>
  <Application>Microsoft Office PowerPoint</Application>
  <PresentationFormat>Custom</PresentationFormat>
  <Paragraphs>110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Poppins</vt:lpstr>
      <vt:lpstr>Calibri</vt:lpstr>
      <vt:lpstr>Garet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Black Neon Bold Gradient Modern Galaxy Playful Illustrative Universe Project Presentation</dc:title>
  <dc:creator>Sumanth Paila</dc:creator>
  <cp:lastModifiedBy>Sumanth Paila</cp:lastModifiedBy>
  <cp:revision>4</cp:revision>
  <dcterms:created xsi:type="dcterms:W3CDTF">2006-08-16T00:00:00Z</dcterms:created>
  <dcterms:modified xsi:type="dcterms:W3CDTF">2024-12-09T23:37:03Z</dcterms:modified>
  <dc:identifier>DAGYsToKCzI</dc:identifier>
</cp:coreProperties>
</file>